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75"/>
  </p:notesMasterIdLst>
  <p:sldIdLst>
    <p:sldId id="256" r:id="rId7"/>
    <p:sldId id="257" r:id="rId8"/>
    <p:sldId id="258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70" r:id="rId36"/>
    <p:sldId id="271" r:id="rId37"/>
    <p:sldId id="268" r:id="rId38"/>
    <p:sldId id="272" r:id="rId39"/>
    <p:sldId id="273" r:id="rId40"/>
    <p:sldId id="274" r:id="rId41"/>
    <p:sldId id="269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291" r:id="rId70"/>
    <p:sldId id="292" r:id="rId71"/>
    <p:sldId id="294" r:id="rId72"/>
    <p:sldId id="295" r:id="rId73"/>
    <p:sldId id="297" r:id="rId7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610"/>
    <a:srgbClr val="5B8E50"/>
    <a:srgbClr val="FF0000"/>
    <a:srgbClr val="FE0AE7"/>
    <a:srgbClr val="E22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752" y="2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31106-85BC-49C3-B30F-9E88738C5643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A34EC-7911-45EF-AC39-E04CDB48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40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A34EC-7911-45EF-AC39-E04CDB48E61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88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A34EC-7911-45EF-AC39-E04CDB48E610}" type="slidenum">
              <a:rPr lang="zh-TW" altLang="en-US" smtClean="0">
                <a:solidFill>
                  <a:prstClr val="black"/>
                </a:solidFill>
              </a:rPr>
              <a:pPr/>
              <a:t>42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8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A34EC-7911-45EF-AC39-E04CDB48E610}" type="slidenum">
              <a:rPr lang="zh-TW" altLang="en-US" smtClean="0">
                <a:solidFill>
                  <a:prstClr val="black"/>
                </a:solidFill>
              </a:rPr>
              <a:pPr/>
              <a:t>43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8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A34EC-7911-45EF-AC39-E04CDB48E610}" type="slidenum">
              <a:rPr lang="zh-TW" altLang="en-US" smtClean="0">
                <a:solidFill>
                  <a:prstClr val="black"/>
                </a:solidFill>
              </a:rPr>
              <a:pPr/>
              <a:t>44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8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A34EC-7911-45EF-AC39-E04CDB48E610}" type="slidenum">
              <a:rPr lang="zh-TW" altLang="en-US" smtClean="0">
                <a:solidFill>
                  <a:prstClr val="black"/>
                </a:solidFill>
              </a:rPr>
              <a:pPr/>
              <a:t>45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85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A34EC-7911-45EF-AC39-E04CDB48E610}" type="slidenum">
              <a:rPr lang="zh-TW" altLang="en-US" smtClean="0">
                <a:solidFill>
                  <a:prstClr val="black"/>
                </a:solidFill>
              </a:rPr>
              <a:pPr/>
              <a:t>46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8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6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7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7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6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76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90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4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32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986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4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4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794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34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13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28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30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7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7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204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6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8017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28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4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74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392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4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4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63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59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67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4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77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01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96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7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7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709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6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272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62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4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12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481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4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4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962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7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709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634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08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323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7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7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716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370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1549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209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9596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97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4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4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217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385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1618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802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0511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714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1703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455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3652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101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12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920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5877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789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5458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388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2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6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73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7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2CF0A-4EAB-42E7-B2C8-AF8DC9F664E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33307-A2EB-4966-BF92-A386A9DA82D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05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11118-1F11-48A6-B5AE-B26E3E0AD26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F4B04-232C-4696-AC0D-9032D7BCE10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0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slide" Target="slide16.xml"/><Relationship Id="rId3" Type="http://schemas.openxmlformats.org/officeDocument/2006/relationships/image" Target="../media/image7.png"/><Relationship Id="rId21" Type="http://schemas.openxmlformats.org/officeDocument/2006/relationships/slide" Target="slide19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slide" Target="slide15.xml"/><Relationship Id="rId2" Type="http://schemas.openxmlformats.org/officeDocument/2006/relationships/image" Target="../media/image4.jpeg"/><Relationship Id="rId16" Type="http://schemas.openxmlformats.org/officeDocument/2006/relationships/slide" Target="slide14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slide" Target="slide13.xml"/><Relationship Id="rId10" Type="http://schemas.openxmlformats.org/officeDocument/2006/relationships/image" Target="../media/image12.png"/><Relationship Id="rId19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slide" Target="slide21.xml"/><Relationship Id="rId22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26" Type="http://schemas.openxmlformats.org/officeDocument/2006/relationships/image" Target="../media/image41.png"/><Relationship Id="rId3" Type="http://schemas.openxmlformats.org/officeDocument/2006/relationships/slide" Target="slide23.xml"/><Relationship Id="rId21" Type="http://schemas.openxmlformats.org/officeDocument/2006/relationships/image" Target="../media/image37.png"/><Relationship Id="rId34" Type="http://schemas.openxmlformats.org/officeDocument/2006/relationships/slide" Target="slide40.xml"/><Relationship Id="rId7" Type="http://schemas.openxmlformats.org/officeDocument/2006/relationships/slide" Target="slide27.xml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slide" Target="slide52.xml"/><Relationship Id="rId33" Type="http://schemas.openxmlformats.org/officeDocument/2006/relationships/slide" Target="slide50.xml"/><Relationship Id="rId2" Type="http://schemas.openxmlformats.org/officeDocument/2006/relationships/slide" Target="slide2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slide" Target="slide48.xml"/><Relationship Id="rId1" Type="http://schemas.openxmlformats.org/officeDocument/2006/relationships/slideLayout" Target="../slideLayouts/slideLayout35.xml"/><Relationship Id="rId6" Type="http://schemas.openxmlformats.org/officeDocument/2006/relationships/slide" Target="slide26.xml"/><Relationship Id="rId11" Type="http://schemas.openxmlformats.org/officeDocument/2006/relationships/image" Target="../media/image28.png"/><Relationship Id="rId24" Type="http://schemas.openxmlformats.org/officeDocument/2006/relationships/image" Target="../media/image40.png"/><Relationship Id="rId32" Type="http://schemas.openxmlformats.org/officeDocument/2006/relationships/slide" Target="slide36.xml"/><Relationship Id="rId5" Type="http://schemas.openxmlformats.org/officeDocument/2006/relationships/slide" Target="slide25.xml"/><Relationship Id="rId15" Type="http://schemas.openxmlformats.org/officeDocument/2006/relationships/image" Target="../media/image31.png"/><Relationship Id="rId23" Type="http://schemas.openxmlformats.org/officeDocument/2006/relationships/image" Target="../media/image39.gif"/><Relationship Id="rId28" Type="http://schemas.openxmlformats.org/officeDocument/2006/relationships/slide" Target="slide47.xml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31" Type="http://schemas.openxmlformats.org/officeDocument/2006/relationships/slide" Target="slide32.xml"/><Relationship Id="rId4" Type="http://schemas.openxmlformats.org/officeDocument/2006/relationships/slide" Target="slide24.xml"/><Relationship Id="rId9" Type="http://schemas.openxmlformats.org/officeDocument/2006/relationships/image" Target="../media/image26.png"/><Relationship Id="rId14" Type="http://schemas.openxmlformats.org/officeDocument/2006/relationships/slide" Target="slide49.xml"/><Relationship Id="rId22" Type="http://schemas.openxmlformats.org/officeDocument/2006/relationships/image" Target="../media/image38.png"/><Relationship Id="rId27" Type="http://schemas.openxmlformats.org/officeDocument/2006/relationships/slide" Target="slide21.xml"/><Relationship Id="rId30" Type="http://schemas.openxmlformats.org/officeDocument/2006/relationships/slide" Target="slide28.xml"/><Relationship Id="rId35" Type="http://schemas.openxmlformats.org/officeDocument/2006/relationships/slide" Target="slide6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" Type="http://schemas.openxmlformats.org/officeDocument/2006/relationships/slide" Target="slide21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9.gif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8.png"/><Relationship Id="rId3" Type="http://schemas.openxmlformats.org/officeDocument/2006/relationships/image" Target="../media/image44.jpg"/><Relationship Id="rId21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47.png"/><Relationship Id="rId2" Type="http://schemas.openxmlformats.org/officeDocument/2006/relationships/slide" Target="slide21.xml"/><Relationship Id="rId16" Type="http://schemas.openxmlformats.org/officeDocument/2006/relationships/image" Target="../media/image46.png"/><Relationship Id="rId20" Type="http://schemas.openxmlformats.org/officeDocument/2006/relationships/image" Target="../media/image39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52.gif"/><Relationship Id="rId5" Type="http://schemas.openxmlformats.org/officeDocument/2006/relationships/image" Target="../media/image27.png"/><Relationship Id="rId15" Type="http://schemas.openxmlformats.org/officeDocument/2006/relationships/image" Target="../media/image45.png"/><Relationship Id="rId23" Type="http://schemas.openxmlformats.org/officeDocument/2006/relationships/image" Target="../media/image51.png"/><Relationship Id="rId10" Type="http://schemas.openxmlformats.org/officeDocument/2006/relationships/image" Target="../media/image32.png"/><Relationship Id="rId19" Type="http://schemas.openxmlformats.org/officeDocument/2006/relationships/image" Target="../media/image49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5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gif"/><Relationship Id="rId2" Type="http://schemas.openxmlformats.org/officeDocument/2006/relationships/slide" Target="slide2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54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5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slide" Target="slide21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5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26" Type="http://schemas.openxmlformats.org/officeDocument/2006/relationships/image" Target="../media/image65.png"/><Relationship Id="rId3" Type="http://schemas.openxmlformats.org/officeDocument/2006/relationships/image" Target="../media/image25.jpg"/><Relationship Id="rId21" Type="http://schemas.openxmlformats.org/officeDocument/2006/relationships/image" Target="../media/image6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gif"/><Relationship Id="rId25" Type="http://schemas.openxmlformats.org/officeDocument/2006/relationships/image" Target="../media/image64.gif"/><Relationship Id="rId2" Type="http://schemas.openxmlformats.org/officeDocument/2006/relationships/slide" Target="slide51.xml"/><Relationship Id="rId16" Type="http://schemas.openxmlformats.org/officeDocument/2006/relationships/image" Target="../media/image38.png"/><Relationship Id="rId20" Type="http://schemas.openxmlformats.org/officeDocument/2006/relationships/image" Target="../media/image59.png"/><Relationship Id="rId29" Type="http://schemas.openxmlformats.org/officeDocument/2006/relationships/slide" Target="slide2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62.png"/><Relationship Id="rId28" Type="http://schemas.openxmlformats.org/officeDocument/2006/relationships/image" Target="../media/image66.png"/><Relationship Id="rId10" Type="http://schemas.openxmlformats.org/officeDocument/2006/relationships/image" Target="../media/image32.png"/><Relationship Id="rId19" Type="http://schemas.openxmlformats.org/officeDocument/2006/relationships/image" Target="../media/image58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61.png"/><Relationship Id="rId27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gif"/><Relationship Id="rId26" Type="http://schemas.openxmlformats.org/officeDocument/2006/relationships/image" Target="../media/image68.png"/><Relationship Id="rId3" Type="http://schemas.openxmlformats.org/officeDocument/2006/relationships/image" Target="../media/image25.jpg"/><Relationship Id="rId21" Type="http://schemas.openxmlformats.org/officeDocument/2006/relationships/image" Target="../media/image5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63.png"/><Relationship Id="rId2" Type="http://schemas.openxmlformats.org/officeDocument/2006/relationships/slide" Target="slide51.xml"/><Relationship Id="rId16" Type="http://schemas.openxmlformats.org/officeDocument/2006/relationships/image" Target="../media/image37.png"/><Relationship Id="rId20" Type="http://schemas.openxmlformats.org/officeDocument/2006/relationships/image" Target="../media/image58.png"/><Relationship Id="rId29" Type="http://schemas.openxmlformats.org/officeDocument/2006/relationships/slide" Target="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2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23" Type="http://schemas.openxmlformats.org/officeDocument/2006/relationships/image" Target="../media/image61.png"/><Relationship Id="rId28" Type="http://schemas.openxmlformats.org/officeDocument/2006/relationships/image" Target="../media/image6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slide" Target="slide30.xml"/><Relationship Id="rId4" Type="http://schemas.openxmlformats.org/officeDocument/2006/relationships/image" Target="../media/image26.png"/><Relationship Id="rId9" Type="http://schemas.openxmlformats.org/officeDocument/2006/relationships/image" Target="../media/image67.png"/><Relationship Id="rId14" Type="http://schemas.openxmlformats.org/officeDocument/2006/relationships/image" Target="../media/image36.png"/><Relationship Id="rId22" Type="http://schemas.openxmlformats.org/officeDocument/2006/relationships/image" Target="../media/image60.png"/><Relationship Id="rId27" Type="http://schemas.openxmlformats.org/officeDocument/2006/relationships/image" Target="../media/image64.gif"/><Relationship Id="rId30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gif"/><Relationship Id="rId26" Type="http://schemas.openxmlformats.org/officeDocument/2006/relationships/image" Target="../media/image68.png"/><Relationship Id="rId3" Type="http://schemas.openxmlformats.org/officeDocument/2006/relationships/image" Target="../media/image25.jpg"/><Relationship Id="rId21" Type="http://schemas.openxmlformats.org/officeDocument/2006/relationships/image" Target="../media/image5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63.png"/><Relationship Id="rId2" Type="http://schemas.openxmlformats.org/officeDocument/2006/relationships/slide" Target="slide51.xml"/><Relationship Id="rId16" Type="http://schemas.openxmlformats.org/officeDocument/2006/relationships/image" Target="../media/image37.png"/><Relationship Id="rId20" Type="http://schemas.openxmlformats.org/officeDocument/2006/relationships/image" Target="../media/image58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2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23" Type="http://schemas.openxmlformats.org/officeDocument/2006/relationships/image" Target="../media/image61.png"/><Relationship Id="rId28" Type="http://schemas.openxmlformats.org/officeDocument/2006/relationships/slide" Target="slide21.xml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69.png"/><Relationship Id="rId14" Type="http://schemas.openxmlformats.org/officeDocument/2006/relationships/image" Target="../media/image36.png"/><Relationship Id="rId22" Type="http://schemas.openxmlformats.org/officeDocument/2006/relationships/image" Target="../media/image60.png"/><Relationship Id="rId27" Type="http://schemas.openxmlformats.org/officeDocument/2006/relationships/image" Target="../media/image64.gif"/><Relationship Id="rId30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gif"/><Relationship Id="rId26" Type="http://schemas.openxmlformats.org/officeDocument/2006/relationships/image" Target="../media/image68.png"/><Relationship Id="rId3" Type="http://schemas.openxmlformats.org/officeDocument/2006/relationships/image" Target="../media/image25.jpg"/><Relationship Id="rId21" Type="http://schemas.openxmlformats.org/officeDocument/2006/relationships/image" Target="../media/image5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63.png"/><Relationship Id="rId2" Type="http://schemas.openxmlformats.org/officeDocument/2006/relationships/slide" Target="slide51.xml"/><Relationship Id="rId16" Type="http://schemas.openxmlformats.org/officeDocument/2006/relationships/image" Target="../media/image37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2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23" Type="http://schemas.openxmlformats.org/officeDocument/2006/relationships/image" Target="../media/image61.png"/><Relationship Id="rId28" Type="http://schemas.openxmlformats.org/officeDocument/2006/relationships/image" Target="../media/image71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70.png"/><Relationship Id="rId14" Type="http://schemas.openxmlformats.org/officeDocument/2006/relationships/image" Target="../media/image36.png"/><Relationship Id="rId22" Type="http://schemas.openxmlformats.org/officeDocument/2006/relationships/image" Target="../media/image60.png"/><Relationship Id="rId27" Type="http://schemas.openxmlformats.org/officeDocument/2006/relationships/slide" Target="slide2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gif"/><Relationship Id="rId26" Type="http://schemas.openxmlformats.org/officeDocument/2006/relationships/image" Target="../media/image75.png"/><Relationship Id="rId3" Type="http://schemas.openxmlformats.org/officeDocument/2006/relationships/image" Target="../media/image25.jpg"/><Relationship Id="rId21" Type="http://schemas.openxmlformats.org/officeDocument/2006/relationships/image" Target="../media/image5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74.png"/><Relationship Id="rId2" Type="http://schemas.openxmlformats.org/officeDocument/2006/relationships/slide" Target="slide51.xml"/><Relationship Id="rId16" Type="http://schemas.openxmlformats.org/officeDocument/2006/relationships/image" Target="../media/image37.png"/><Relationship Id="rId20" Type="http://schemas.openxmlformats.org/officeDocument/2006/relationships/image" Target="../media/image58.png"/><Relationship Id="rId29" Type="http://schemas.openxmlformats.org/officeDocument/2006/relationships/slide" Target="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slide" Target="slide33.xml"/><Relationship Id="rId4" Type="http://schemas.openxmlformats.org/officeDocument/2006/relationships/image" Target="../media/image26.png"/><Relationship Id="rId9" Type="http://schemas.openxmlformats.org/officeDocument/2006/relationships/image" Target="../media/image67.png"/><Relationship Id="rId14" Type="http://schemas.openxmlformats.org/officeDocument/2006/relationships/image" Target="../media/image36.png"/><Relationship Id="rId22" Type="http://schemas.openxmlformats.org/officeDocument/2006/relationships/image" Target="../media/image72.png"/><Relationship Id="rId27" Type="http://schemas.openxmlformats.org/officeDocument/2006/relationships/image" Target="../media/image64.gif"/><Relationship Id="rId30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26" Type="http://schemas.openxmlformats.org/officeDocument/2006/relationships/image" Target="../media/image75.png"/><Relationship Id="rId3" Type="http://schemas.openxmlformats.org/officeDocument/2006/relationships/image" Target="../media/image25.jpg"/><Relationship Id="rId21" Type="http://schemas.openxmlformats.org/officeDocument/2006/relationships/image" Target="../media/image58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5" Type="http://schemas.openxmlformats.org/officeDocument/2006/relationships/image" Target="../media/image74.png"/><Relationship Id="rId2" Type="http://schemas.openxmlformats.org/officeDocument/2006/relationships/slide" Target="slide51.xml"/><Relationship Id="rId16" Type="http://schemas.openxmlformats.org/officeDocument/2006/relationships/image" Target="../media/image32.png"/><Relationship Id="rId20" Type="http://schemas.openxmlformats.org/officeDocument/2006/relationships/image" Target="../media/image41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72.png"/><Relationship Id="rId32" Type="http://schemas.openxmlformats.org/officeDocument/2006/relationships/slide" Target="slide34.xml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23" Type="http://schemas.openxmlformats.org/officeDocument/2006/relationships/image" Target="../media/image60.png"/><Relationship Id="rId28" Type="http://schemas.openxmlformats.org/officeDocument/2006/relationships/image" Target="../media/image64.gif"/><Relationship Id="rId10" Type="http://schemas.openxmlformats.org/officeDocument/2006/relationships/image" Target="../media/image73.png"/><Relationship Id="rId19" Type="http://schemas.openxmlformats.org/officeDocument/2006/relationships/image" Target="../media/image39.gif"/><Relationship Id="rId31" Type="http://schemas.openxmlformats.org/officeDocument/2006/relationships/image" Target="../media/image66.png"/><Relationship Id="rId4" Type="http://schemas.openxmlformats.org/officeDocument/2006/relationships/image" Target="../media/image26.png"/><Relationship Id="rId9" Type="http://schemas.openxmlformats.org/officeDocument/2006/relationships/image" Target="../media/image67.png"/><Relationship Id="rId14" Type="http://schemas.openxmlformats.org/officeDocument/2006/relationships/image" Target="../media/image36.png"/><Relationship Id="rId22" Type="http://schemas.openxmlformats.org/officeDocument/2006/relationships/image" Target="../media/image59.png"/><Relationship Id="rId27" Type="http://schemas.openxmlformats.org/officeDocument/2006/relationships/image" Target="../media/image68.png"/><Relationship Id="rId30" Type="http://schemas.openxmlformats.org/officeDocument/2006/relationships/slide" Target="slide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26" Type="http://schemas.openxmlformats.org/officeDocument/2006/relationships/image" Target="../media/image75.png"/><Relationship Id="rId3" Type="http://schemas.openxmlformats.org/officeDocument/2006/relationships/image" Target="../media/image25.jpg"/><Relationship Id="rId21" Type="http://schemas.openxmlformats.org/officeDocument/2006/relationships/image" Target="../media/image58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5" Type="http://schemas.openxmlformats.org/officeDocument/2006/relationships/image" Target="../media/image73.png"/><Relationship Id="rId2" Type="http://schemas.openxmlformats.org/officeDocument/2006/relationships/slide" Target="slide51.xml"/><Relationship Id="rId16" Type="http://schemas.openxmlformats.org/officeDocument/2006/relationships/image" Target="../media/image32.png"/><Relationship Id="rId20" Type="http://schemas.openxmlformats.org/officeDocument/2006/relationships/image" Target="../media/image41.png"/><Relationship Id="rId29" Type="http://schemas.openxmlformats.org/officeDocument/2006/relationships/slide" Target="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72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23" Type="http://schemas.openxmlformats.org/officeDocument/2006/relationships/image" Target="../media/image60.png"/><Relationship Id="rId28" Type="http://schemas.openxmlformats.org/officeDocument/2006/relationships/image" Target="../media/image64.gif"/><Relationship Id="rId10" Type="http://schemas.openxmlformats.org/officeDocument/2006/relationships/image" Target="../media/image74.png"/><Relationship Id="rId19" Type="http://schemas.openxmlformats.org/officeDocument/2006/relationships/image" Target="../media/image39.gif"/><Relationship Id="rId31" Type="http://schemas.openxmlformats.org/officeDocument/2006/relationships/slide" Target="slide35.xml"/><Relationship Id="rId4" Type="http://schemas.openxmlformats.org/officeDocument/2006/relationships/image" Target="../media/image26.png"/><Relationship Id="rId9" Type="http://schemas.openxmlformats.org/officeDocument/2006/relationships/image" Target="../media/image67.png"/><Relationship Id="rId14" Type="http://schemas.openxmlformats.org/officeDocument/2006/relationships/image" Target="../media/image36.png"/><Relationship Id="rId22" Type="http://schemas.openxmlformats.org/officeDocument/2006/relationships/image" Target="../media/image59.png"/><Relationship Id="rId27" Type="http://schemas.openxmlformats.org/officeDocument/2006/relationships/image" Target="../media/image68.png"/><Relationship Id="rId30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26" Type="http://schemas.openxmlformats.org/officeDocument/2006/relationships/image" Target="../media/image74.png"/><Relationship Id="rId3" Type="http://schemas.openxmlformats.org/officeDocument/2006/relationships/image" Target="../media/image25.jpg"/><Relationship Id="rId21" Type="http://schemas.openxmlformats.org/officeDocument/2006/relationships/image" Target="../media/image58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5" Type="http://schemas.openxmlformats.org/officeDocument/2006/relationships/image" Target="../media/image73.png"/><Relationship Id="rId2" Type="http://schemas.openxmlformats.org/officeDocument/2006/relationships/slide" Target="slide51.xml"/><Relationship Id="rId16" Type="http://schemas.openxmlformats.org/officeDocument/2006/relationships/image" Target="../media/image32.png"/><Relationship Id="rId20" Type="http://schemas.openxmlformats.org/officeDocument/2006/relationships/image" Target="../media/image41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72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23" Type="http://schemas.openxmlformats.org/officeDocument/2006/relationships/image" Target="../media/image60.png"/><Relationship Id="rId28" Type="http://schemas.openxmlformats.org/officeDocument/2006/relationships/slide" Target="slide21.xml"/><Relationship Id="rId10" Type="http://schemas.openxmlformats.org/officeDocument/2006/relationships/image" Target="../media/image75.png"/><Relationship Id="rId19" Type="http://schemas.openxmlformats.org/officeDocument/2006/relationships/image" Target="../media/image39.gif"/><Relationship Id="rId4" Type="http://schemas.openxmlformats.org/officeDocument/2006/relationships/image" Target="../media/image26.png"/><Relationship Id="rId9" Type="http://schemas.openxmlformats.org/officeDocument/2006/relationships/image" Target="../media/image67.png"/><Relationship Id="rId14" Type="http://schemas.openxmlformats.org/officeDocument/2006/relationships/image" Target="../media/image36.png"/><Relationship Id="rId22" Type="http://schemas.openxmlformats.org/officeDocument/2006/relationships/image" Target="../media/image59.png"/><Relationship Id="rId27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26" Type="http://schemas.openxmlformats.org/officeDocument/2006/relationships/image" Target="../media/image64.gif"/><Relationship Id="rId3" Type="http://schemas.openxmlformats.org/officeDocument/2006/relationships/image" Target="../media/image25.jpg"/><Relationship Id="rId21" Type="http://schemas.openxmlformats.org/officeDocument/2006/relationships/image" Target="../media/image7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gif"/><Relationship Id="rId25" Type="http://schemas.openxmlformats.org/officeDocument/2006/relationships/image" Target="../media/image79.png"/><Relationship Id="rId2" Type="http://schemas.openxmlformats.org/officeDocument/2006/relationships/slide" Target="slide51.xml"/><Relationship Id="rId16" Type="http://schemas.openxmlformats.org/officeDocument/2006/relationships/image" Target="../media/image38.png"/><Relationship Id="rId20" Type="http://schemas.openxmlformats.org/officeDocument/2006/relationships/image" Target="../media/image59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78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77.png"/><Relationship Id="rId28" Type="http://schemas.openxmlformats.org/officeDocument/2006/relationships/slide" Target="slide21.xml"/><Relationship Id="rId10" Type="http://schemas.openxmlformats.org/officeDocument/2006/relationships/image" Target="../media/image32.png"/><Relationship Id="rId19" Type="http://schemas.openxmlformats.org/officeDocument/2006/relationships/image" Target="../media/image58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gif"/><Relationship Id="rId26" Type="http://schemas.openxmlformats.org/officeDocument/2006/relationships/image" Target="../media/image68.png"/><Relationship Id="rId3" Type="http://schemas.openxmlformats.org/officeDocument/2006/relationships/image" Target="../media/image25.jpg"/><Relationship Id="rId21" Type="http://schemas.openxmlformats.org/officeDocument/2006/relationships/image" Target="../media/image5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3.png"/><Relationship Id="rId25" Type="http://schemas.openxmlformats.org/officeDocument/2006/relationships/image" Target="../media/image79.png"/><Relationship Id="rId2" Type="http://schemas.openxmlformats.org/officeDocument/2006/relationships/slide" Target="slide51.xml"/><Relationship Id="rId16" Type="http://schemas.openxmlformats.org/officeDocument/2006/relationships/image" Target="../media/image38.png"/><Relationship Id="rId20" Type="http://schemas.openxmlformats.org/officeDocument/2006/relationships/image" Target="../media/image58.png"/><Relationship Id="rId29" Type="http://schemas.openxmlformats.org/officeDocument/2006/relationships/slide" Target="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77.png"/><Relationship Id="rId24" Type="http://schemas.openxmlformats.org/officeDocument/2006/relationships/image" Target="../media/image78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76.png"/><Relationship Id="rId28" Type="http://schemas.openxmlformats.org/officeDocument/2006/relationships/image" Target="../media/image6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slide" Target="slide38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60.png"/><Relationship Id="rId27" Type="http://schemas.openxmlformats.org/officeDocument/2006/relationships/image" Target="../media/image64.gif"/><Relationship Id="rId30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gif"/><Relationship Id="rId26" Type="http://schemas.openxmlformats.org/officeDocument/2006/relationships/image" Target="../media/image78.png"/><Relationship Id="rId3" Type="http://schemas.openxmlformats.org/officeDocument/2006/relationships/image" Target="../media/image25.jpg"/><Relationship Id="rId21" Type="http://schemas.openxmlformats.org/officeDocument/2006/relationships/image" Target="../media/image5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3.png"/><Relationship Id="rId25" Type="http://schemas.openxmlformats.org/officeDocument/2006/relationships/image" Target="../media/image77.png"/><Relationship Id="rId2" Type="http://schemas.openxmlformats.org/officeDocument/2006/relationships/slide" Target="slide51.xml"/><Relationship Id="rId16" Type="http://schemas.openxmlformats.org/officeDocument/2006/relationships/image" Target="../media/image38.png"/><Relationship Id="rId20" Type="http://schemas.openxmlformats.org/officeDocument/2006/relationships/image" Target="../media/image58.png"/><Relationship Id="rId29" Type="http://schemas.openxmlformats.org/officeDocument/2006/relationships/image" Target="../media/image64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80.png"/><Relationship Id="rId24" Type="http://schemas.openxmlformats.org/officeDocument/2006/relationships/image" Target="../media/image76.png"/><Relationship Id="rId32" Type="http://schemas.openxmlformats.org/officeDocument/2006/relationships/slide" Target="slide39.xml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60.png"/><Relationship Id="rId28" Type="http://schemas.openxmlformats.org/officeDocument/2006/relationships/image" Target="../media/image6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66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81.png"/><Relationship Id="rId27" Type="http://schemas.openxmlformats.org/officeDocument/2006/relationships/image" Target="../media/image79.png"/><Relationship Id="rId30" Type="http://schemas.openxmlformats.org/officeDocument/2006/relationships/slide" Target="slide2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gif"/><Relationship Id="rId26" Type="http://schemas.openxmlformats.org/officeDocument/2006/relationships/image" Target="../media/image78.png"/><Relationship Id="rId3" Type="http://schemas.openxmlformats.org/officeDocument/2006/relationships/image" Target="../media/image25.jpg"/><Relationship Id="rId21" Type="http://schemas.openxmlformats.org/officeDocument/2006/relationships/image" Target="../media/image5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3.png"/><Relationship Id="rId25" Type="http://schemas.openxmlformats.org/officeDocument/2006/relationships/image" Target="../media/image77.png"/><Relationship Id="rId2" Type="http://schemas.openxmlformats.org/officeDocument/2006/relationships/slide" Target="slide51.xml"/><Relationship Id="rId16" Type="http://schemas.openxmlformats.org/officeDocument/2006/relationships/image" Target="../media/image38.png"/><Relationship Id="rId20" Type="http://schemas.openxmlformats.org/officeDocument/2006/relationships/image" Target="../media/image58.png"/><Relationship Id="rId29" Type="http://schemas.openxmlformats.org/officeDocument/2006/relationships/slide" Target="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82.png"/><Relationship Id="rId24" Type="http://schemas.openxmlformats.org/officeDocument/2006/relationships/image" Target="../media/image7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60.png"/><Relationship Id="rId28" Type="http://schemas.openxmlformats.org/officeDocument/2006/relationships/image" Target="../media/image6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83.png"/><Relationship Id="rId27" Type="http://schemas.openxmlformats.org/officeDocument/2006/relationships/image" Target="../media/image79.png"/><Relationship Id="rId30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5" Type="http://schemas.openxmlformats.org/officeDocument/2006/relationships/slide" Target="slide68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slide" Target="slide21.xml"/><Relationship Id="rId26" Type="http://schemas.openxmlformats.org/officeDocument/2006/relationships/slide" Target="slide41.xml"/><Relationship Id="rId3" Type="http://schemas.openxmlformats.org/officeDocument/2006/relationships/image" Target="../media/image26.png"/><Relationship Id="rId21" Type="http://schemas.openxmlformats.org/officeDocument/2006/relationships/image" Target="../media/image8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1.png"/><Relationship Id="rId25" Type="http://schemas.openxmlformats.org/officeDocument/2006/relationships/image" Target="../media/image90.png"/><Relationship Id="rId2" Type="http://schemas.openxmlformats.org/officeDocument/2006/relationships/image" Target="../media/image25.jpg"/><Relationship Id="rId16" Type="http://schemas.openxmlformats.org/officeDocument/2006/relationships/image" Target="../media/image39.gif"/><Relationship Id="rId20" Type="http://schemas.openxmlformats.org/officeDocument/2006/relationships/image" Target="../media/image85.png"/><Relationship Id="rId29" Type="http://schemas.openxmlformats.org/officeDocument/2006/relationships/slide" Target="slide4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89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88.png"/><Relationship Id="rId28" Type="http://schemas.openxmlformats.org/officeDocument/2006/relationships/slide" Target="slide43.xml"/><Relationship Id="rId10" Type="http://schemas.openxmlformats.org/officeDocument/2006/relationships/image" Target="../media/image33.png"/><Relationship Id="rId19" Type="http://schemas.openxmlformats.org/officeDocument/2006/relationships/image" Target="../media/image84.png"/><Relationship Id="rId31" Type="http://schemas.openxmlformats.org/officeDocument/2006/relationships/slide" Target="slide44.xml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87.png"/><Relationship Id="rId27" Type="http://schemas.openxmlformats.org/officeDocument/2006/relationships/slide" Target="slide42.xml"/><Relationship Id="rId30" Type="http://schemas.openxmlformats.org/officeDocument/2006/relationships/slide" Target="slide4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20" Type="http://schemas.openxmlformats.org/officeDocument/2006/relationships/image" Target="../media/image91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slide" Target="slide21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20" Type="http://schemas.openxmlformats.org/officeDocument/2006/relationships/image" Target="../media/image92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slide" Target="slide21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g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slide" Target="slide21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slide" Target="slide21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20" Type="http://schemas.openxmlformats.org/officeDocument/2006/relationships/image" Target="../media/image93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slide" Target="slide21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94.png"/><Relationship Id="rId21" Type="http://schemas.openxmlformats.org/officeDocument/2006/relationships/image" Target="../media/image9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gi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20" Type="http://schemas.openxmlformats.org/officeDocument/2006/relationships/image" Target="../media/image95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slide" Target="slide21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slide" Target="slide21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98.png"/><Relationship Id="rId17" Type="http://schemas.openxmlformats.org/officeDocument/2006/relationships/image" Target="../media/image41.png"/><Relationship Id="rId2" Type="http://schemas.openxmlformats.org/officeDocument/2006/relationships/image" Target="../media/image25.jpg"/><Relationship Id="rId16" Type="http://schemas.openxmlformats.org/officeDocument/2006/relationships/image" Target="../media/image39.gif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gif"/><Relationship Id="rId3" Type="http://schemas.openxmlformats.org/officeDocument/2006/relationships/image" Target="../media/image25.jpg"/><Relationship Id="rId21" Type="http://schemas.openxmlformats.org/officeDocument/2006/relationships/image" Target="../media/image10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" Target="slide51.xml"/><Relationship Id="rId16" Type="http://schemas.openxmlformats.org/officeDocument/2006/relationships/image" Target="../media/image37.png"/><Relationship Id="rId20" Type="http://schemas.openxmlformats.org/officeDocument/2006/relationships/slide" Target="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1.png"/><Relationship Id="rId4" Type="http://schemas.openxmlformats.org/officeDocument/2006/relationships/image" Target="../media/image10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102.gif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slide" Target="slide21.xml"/><Relationship Id="rId2" Type="http://schemas.openxmlformats.org/officeDocument/2006/relationships/image" Target="../media/image25.jp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5" Type="http://schemas.openxmlformats.org/officeDocument/2006/relationships/image" Target="../media/image39.gif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103.gi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9.gif"/><Relationship Id="rId2" Type="http://schemas.openxmlformats.org/officeDocument/2006/relationships/image" Target="../media/image53.png"/><Relationship Id="rId16" Type="http://schemas.openxmlformats.org/officeDocument/2006/relationships/slide" Target="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6.gif"/><Relationship Id="rId5" Type="http://schemas.openxmlformats.org/officeDocument/2006/relationships/image" Target="../media/image39.gif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108.png"/><Relationship Id="rId7" Type="http://schemas.openxmlformats.org/officeDocument/2006/relationships/slide" Target="slide26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6.xml"/><Relationship Id="rId6" Type="http://schemas.openxmlformats.org/officeDocument/2006/relationships/slide" Target="slide23.xml"/><Relationship Id="rId5" Type="http://schemas.openxmlformats.org/officeDocument/2006/relationships/image" Target="../media/image109.png"/><Relationship Id="rId10" Type="http://schemas.openxmlformats.org/officeDocument/2006/relationships/slide" Target="slide53.xml"/><Relationship Id="rId4" Type="http://schemas.openxmlformats.org/officeDocument/2006/relationships/slide" Target="slide3.xml"/><Relationship Id="rId9" Type="http://schemas.openxmlformats.org/officeDocument/2006/relationships/slide" Target="slide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6.xml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6.xml"/><Relationship Id="rId5" Type="http://schemas.openxmlformats.org/officeDocument/2006/relationships/slide" Target="slide21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6.xml"/><Relationship Id="rId4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6.xml"/><Relationship Id="rId5" Type="http://schemas.openxmlformats.org/officeDocument/2006/relationships/slide" Target="slide21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117.png"/><Relationship Id="rId7" Type="http://schemas.openxmlformats.org/officeDocument/2006/relationships/image" Target="../media/image118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6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60.xml"/><Relationship Id="rId9" Type="http://schemas.openxmlformats.org/officeDocument/2006/relationships/slide" Target="slide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6.xml"/><Relationship Id="rId6" Type="http://schemas.openxmlformats.org/officeDocument/2006/relationships/slide" Target="slide63.xml"/><Relationship Id="rId5" Type="http://schemas.openxmlformats.org/officeDocument/2006/relationships/slide" Target="slide59.xml"/><Relationship Id="rId4" Type="http://schemas.openxmlformats.org/officeDocument/2006/relationships/slide" Target="slide3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6.xml"/><Relationship Id="rId4" Type="http://schemas.openxmlformats.org/officeDocument/2006/relationships/slide" Target="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6.xml"/><Relationship Id="rId4" Type="http://schemas.openxmlformats.org/officeDocument/2006/relationships/slide" Target="slide5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3.png"/><Relationship Id="rId18" Type="http://schemas.openxmlformats.org/officeDocument/2006/relationships/slide" Target="slide21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20.png"/><Relationship Id="rId2" Type="http://schemas.openxmlformats.org/officeDocument/2006/relationships/image" Target="../media/image42.jp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9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6.xml"/><Relationship Id="rId5" Type="http://schemas.openxmlformats.org/officeDocument/2006/relationships/slide" Target="slide65.xml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2.gif"/><Relationship Id="rId5" Type="http://schemas.openxmlformats.org/officeDocument/2006/relationships/slide" Target="slide68.xml"/><Relationship Id="rId4" Type="http://schemas.openxmlformats.org/officeDocument/2006/relationships/slide" Target="slide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6.xml"/><Relationship Id="rId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6.xml"/><Relationship Id="rId5" Type="http://schemas.openxmlformats.org/officeDocument/2006/relationships/slide" Target="slide68.xml"/><Relationship Id="rId4" Type="http://schemas.openxmlformats.org/officeDocument/2006/relationships/slide" Target="slide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7.xml"/><Relationship Id="rId6" Type="http://schemas.openxmlformats.org/officeDocument/2006/relationships/slide" Target="slide12.xml"/><Relationship Id="rId5" Type="http://schemas.openxmlformats.org/officeDocument/2006/relationships/slide" Target="slide2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/>
              <a:t>Clash of Tower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639144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 smtClean="0"/>
              <a:t>100601029</a:t>
            </a:r>
            <a:r>
              <a:rPr lang="zh-TW" altLang="en-US" sz="2400" dirty="0" smtClean="0"/>
              <a:t> 王　勤</a:t>
            </a:r>
            <a:endParaRPr lang="en-US" altLang="zh-TW" sz="2400" dirty="0" smtClean="0"/>
          </a:p>
          <a:p>
            <a:r>
              <a:rPr lang="en-US" altLang="zh-TW" sz="2400" dirty="0" smtClean="0"/>
              <a:t>101502540</a:t>
            </a:r>
            <a:r>
              <a:rPr lang="zh-TW" altLang="en-US" sz="2400" dirty="0" smtClean="0"/>
              <a:t> 聶順成</a:t>
            </a:r>
            <a:endParaRPr lang="en-US" altLang="zh-TW" sz="2400" dirty="0" smtClean="0"/>
          </a:p>
          <a:p>
            <a:r>
              <a:rPr lang="en-US" altLang="zh-TW" sz="2400" dirty="0" smtClean="0"/>
              <a:t>101502542</a:t>
            </a:r>
            <a:r>
              <a:rPr lang="zh-TW" altLang="en-US" sz="2400" dirty="0" smtClean="0"/>
              <a:t> 林冠宇</a:t>
            </a:r>
            <a:endParaRPr lang="en-US" altLang="zh-TW" sz="2400" dirty="0" smtClean="0"/>
          </a:p>
          <a:p>
            <a:r>
              <a:rPr lang="en-US" altLang="zh-TW" sz="2400" dirty="0" smtClean="0"/>
              <a:t>101502543</a:t>
            </a:r>
            <a:r>
              <a:rPr lang="zh-TW" altLang="en-US" sz="2400" dirty="0" smtClean="0"/>
              <a:t> 孫造鴻</a:t>
            </a:r>
            <a:endParaRPr lang="en-US" altLang="zh-TW" sz="2400" dirty="0" smtClean="0"/>
          </a:p>
          <a:p>
            <a:r>
              <a:rPr lang="en-US" altLang="zh-TW" sz="2400" dirty="0" smtClean="0"/>
              <a:t>101502544 </a:t>
            </a:r>
            <a:r>
              <a:rPr lang="zh-TW" altLang="en-US" sz="2400" dirty="0" smtClean="0"/>
              <a:t>柯政佑</a:t>
            </a:r>
            <a:endParaRPr lang="en-US" altLang="zh-TW" sz="2400" dirty="0" smtClean="0"/>
          </a:p>
          <a:p>
            <a:r>
              <a:rPr lang="en-US" altLang="zh-TW" sz="2400" dirty="0" smtClean="0"/>
              <a:t>101502554</a:t>
            </a:r>
            <a:r>
              <a:rPr lang="zh-TW" altLang="en-US" sz="2400" dirty="0" smtClean="0"/>
              <a:t> 顏修溫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7183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2005690"/>
            <a:ext cx="5400000" cy="3293978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33" y="3811029"/>
            <a:ext cx="242888" cy="26431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827402" y="481892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350" dirty="0">
              <a:solidFill>
                <a:prstClr val="black"/>
              </a:solidFill>
            </a:endParaRPr>
          </a:p>
        </p:txBody>
      </p:sp>
      <p:pic>
        <p:nvPicPr>
          <p:cNvPr id="43" name="圖片 4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sp>
        <p:nvSpPr>
          <p:cNvPr id="26" name="矩形 25"/>
          <p:cNvSpPr/>
          <p:nvPr/>
        </p:nvSpPr>
        <p:spPr>
          <a:xfrm>
            <a:off x="3340790" y="4154058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pic>
        <p:nvPicPr>
          <p:cNvPr id="44" name="圖片 4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03" y="4143284"/>
            <a:ext cx="921030" cy="350044"/>
          </a:xfrm>
          <a:prstGeom prst="rect">
            <a:avLst/>
          </a:prstGeom>
          <a:effectLst/>
        </p:spPr>
      </p:pic>
      <p:sp>
        <p:nvSpPr>
          <p:cNvPr id="45" name="矩形 44"/>
          <p:cNvSpPr/>
          <p:nvPr/>
        </p:nvSpPr>
        <p:spPr>
          <a:xfrm>
            <a:off x="4532165" y="415262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cxnSp>
        <p:nvCxnSpPr>
          <p:cNvPr id="32" name="直線接點 31"/>
          <p:cNvCxnSpPr/>
          <p:nvPr/>
        </p:nvCxnSpPr>
        <p:spPr>
          <a:xfrm>
            <a:off x="3204516" y="4160130"/>
            <a:ext cx="1" cy="302689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3204517" y="4453916"/>
            <a:ext cx="907947" cy="8903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4111044" y="4149794"/>
            <a:ext cx="1" cy="302689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404792" y="4149793"/>
            <a:ext cx="1" cy="302689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5303836" y="4149793"/>
            <a:ext cx="1" cy="302689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3194197" y="4149792"/>
            <a:ext cx="918266" cy="1435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V="1">
            <a:off x="4413693" y="4443579"/>
            <a:ext cx="907947" cy="8903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4404792" y="4149792"/>
            <a:ext cx="907947" cy="8903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60" name="矩形 59"/>
          <p:cNvSpPr/>
          <p:nvPr/>
        </p:nvSpPr>
        <p:spPr>
          <a:xfrm>
            <a:off x="3967280" y="4670409"/>
            <a:ext cx="8579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206075" y="379795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2" name="矩形 61"/>
          <p:cNvSpPr/>
          <p:nvPr/>
        </p:nvSpPr>
        <p:spPr>
          <a:xfrm>
            <a:off x="4968559" y="3806854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5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997899" y="251295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350" dirty="0">
                <a:solidFill>
                  <a:prstClr val="black"/>
                </a:solidFill>
              </a:rPr>
              <a:t>           </a:t>
            </a:r>
            <a:r>
              <a:rPr lang="zh-TW" altLang="en-US" sz="1350" dirty="0">
                <a:solidFill>
                  <a:prstClr val="black"/>
                </a:solidFill>
              </a:rPr>
              <a:t>目前介紹到的部分：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此遊戲分為計時制以及死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鬥制兩種模式</a:t>
            </a:r>
            <a:endParaRPr lang="en-US" altLang="zh-TW" sz="1350" dirty="0">
              <a:solidFill>
                <a:prstClr val="black"/>
              </a:solidFill>
            </a:endParaRPr>
          </a:p>
          <a:p>
            <a:endParaRPr lang="en-US" altLang="zh-TW" sz="1350" dirty="0">
              <a:solidFill>
                <a:prstClr val="black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054535" y="2498165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9" name="矩形 68"/>
          <p:cNvSpPr/>
          <p:nvPr/>
        </p:nvSpPr>
        <p:spPr>
          <a:xfrm>
            <a:off x="6268169" y="2498166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75" name="圖片 74" descr="Alleria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76" name="圖片 75" descr="Bolin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77" name="圖片 76" descr="Denas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78" name="圖片 77" descr="Elora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79" name="圖片 78" descr="Gerald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80" name="圖片 79" descr="Ignus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81" name="圖片 80" descr="Ingvar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pic>
        <p:nvPicPr>
          <p:cNvPr id="82" name="圖片 81" descr="Mailk.png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471162" y="2548752"/>
            <a:ext cx="2270482" cy="1112830"/>
          </a:xfrm>
          <a:prstGeom prst="wedgeRoundRectCallout">
            <a:avLst>
              <a:gd name="adj1" fmla="val 55617"/>
              <a:gd name="adj2" fmla="val 75328"/>
              <a:gd name="adj3" fmla="val 16667"/>
            </a:avLst>
          </a:prstGeom>
          <a:solidFill>
            <a:schemeClr val="accent2">
              <a:lumMod val="40000"/>
              <a:lumOff val="6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9122" y="269698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can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choose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5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</a:t>
            </a:r>
            <a:r>
              <a:rPr lang="en-US" altLang="zh-TW" sz="150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ame</a:t>
            </a:r>
            <a:r>
              <a:rPr lang="zh-TW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t</a:t>
            </a:r>
            <a:r>
              <a:rPr lang="en-US" altLang="zh-TW" sz="150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ype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here.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5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10" y="3238082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1380427" y="3263794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50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3" name="Rectangle 29">
            <a:hlinkClick r:id="" action="ppaction://hlinkshowjump?jump=nextslide"/>
          </p:cNvPr>
          <p:cNvSpPr/>
          <p:nvPr/>
        </p:nvSpPr>
        <p:spPr>
          <a:xfrm>
            <a:off x="1071319" y="3175917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4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7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4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85" name="圖片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76" y="3273705"/>
            <a:ext cx="242888" cy="2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02879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32" y="4006887"/>
            <a:ext cx="242888" cy="26431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827402" y="481892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350" dirty="0">
              <a:solidFill>
                <a:prstClr val="black"/>
              </a:solidFill>
            </a:endParaRPr>
          </a:p>
        </p:txBody>
      </p:sp>
      <p:pic>
        <p:nvPicPr>
          <p:cNvPr id="43" name="圖片 4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sp>
        <p:nvSpPr>
          <p:cNvPr id="26" name="矩形 25"/>
          <p:cNvSpPr/>
          <p:nvPr/>
        </p:nvSpPr>
        <p:spPr>
          <a:xfrm>
            <a:off x="3340790" y="4154058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pic>
        <p:nvPicPr>
          <p:cNvPr id="44" name="圖片 4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03" y="4143284"/>
            <a:ext cx="921030" cy="350044"/>
          </a:xfrm>
          <a:prstGeom prst="rect">
            <a:avLst/>
          </a:prstGeom>
          <a:effectLst/>
        </p:spPr>
      </p:pic>
      <p:sp>
        <p:nvSpPr>
          <p:cNvPr id="45" name="矩形 44"/>
          <p:cNvSpPr/>
          <p:nvPr/>
        </p:nvSpPr>
        <p:spPr>
          <a:xfrm>
            <a:off x="4532165" y="415262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58" name="圖片 5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60" name="矩形 59"/>
          <p:cNvSpPr/>
          <p:nvPr/>
        </p:nvSpPr>
        <p:spPr>
          <a:xfrm>
            <a:off x="3967280" y="4670409"/>
            <a:ext cx="8579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56" name="直線接點 55"/>
          <p:cNvCxnSpPr/>
          <p:nvPr/>
        </p:nvCxnSpPr>
        <p:spPr>
          <a:xfrm>
            <a:off x="3434536" y="4594924"/>
            <a:ext cx="1692692" cy="10337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136129" y="4594925"/>
            <a:ext cx="7481" cy="597911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3480462" y="5166128"/>
            <a:ext cx="1637864" cy="8903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3443436" y="4594925"/>
            <a:ext cx="1420" cy="589008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526526" y="474163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7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008469" y="2522044"/>
            <a:ext cx="2089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目前介紹到的部分：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使用者選完頭像、塔方、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遊戲模式後，便可以按下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en-US" altLang="zh-TW" sz="1350" dirty="0">
                <a:solidFill>
                  <a:prstClr val="black"/>
                </a:solidFill>
              </a:rPr>
              <a:t>Start</a:t>
            </a:r>
            <a:r>
              <a:rPr lang="zh-TW" altLang="en-US" sz="1350" dirty="0">
                <a:solidFill>
                  <a:prstClr val="black"/>
                </a:solidFill>
              </a:rPr>
              <a:t>按鈕進行遊戲。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62" name="圖片 61" descr="Alleria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63" name="圖片 62" descr="Bolin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64" name="圖片 63" descr="Denas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65" name="圖片 64" descr="Elora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66" name="圖片 65" descr="Gerald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67" name="圖片 66" descr="Ignus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68" name="圖片 67" descr="Ingvar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pic>
        <p:nvPicPr>
          <p:cNvPr id="69" name="圖片 68" descr="Mailk.png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524571" y="3225351"/>
            <a:ext cx="2270482" cy="1112830"/>
          </a:xfrm>
          <a:prstGeom prst="wedgeRoundRectCallout">
            <a:avLst>
              <a:gd name="adj1" fmla="val 55617"/>
              <a:gd name="adj2" fmla="val 75328"/>
              <a:gd name="adj3" fmla="val 16667"/>
            </a:avLst>
          </a:prstGeom>
          <a:solidFill>
            <a:schemeClr val="accent2">
              <a:lumMod val="40000"/>
              <a:lumOff val="6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445" y="332016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can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5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</a:t>
            </a:r>
            <a:r>
              <a:rPr lang="en-US" altLang="zh-TW" sz="150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ame</a:t>
            </a:r>
            <a:r>
              <a:rPr lang="zh-TW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here.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5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12" y="3905780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1380427" y="3922588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50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0" name="Rectangle 29">
            <a:hlinkClick r:id="" action="ppaction://hlinkshowjump?jump=nextslide"/>
          </p:cNvPr>
          <p:cNvSpPr/>
          <p:nvPr/>
        </p:nvSpPr>
        <p:spPr>
          <a:xfrm>
            <a:off x="1066062" y="3851080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1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4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2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29" y="3957511"/>
            <a:ext cx="242888" cy="2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9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2014594"/>
            <a:ext cx="5400000" cy="3302879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27" y="3793223"/>
            <a:ext cx="242888" cy="26431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827402" y="481892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350" dirty="0">
              <a:solidFill>
                <a:prstClr val="black"/>
              </a:solidFill>
            </a:endParaRPr>
          </a:p>
        </p:txBody>
      </p:sp>
      <p:pic>
        <p:nvPicPr>
          <p:cNvPr id="43" name="圖片 4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29" y="4144718"/>
            <a:ext cx="921030" cy="350044"/>
          </a:xfrm>
          <a:prstGeom prst="rect">
            <a:avLst/>
          </a:prstGeom>
          <a:effectLst/>
        </p:spPr>
      </p:pic>
      <p:sp>
        <p:nvSpPr>
          <p:cNvPr id="26" name="矩形 25"/>
          <p:cNvSpPr/>
          <p:nvPr/>
        </p:nvSpPr>
        <p:spPr>
          <a:xfrm>
            <a:off x="3340790" y="4154058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pic>
        <p:nvPicPr>
          <p:cNvPr id="44" name="圖片 4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03" y="4143284"/>
            <a:ext cx="921030" cy="350044"/>
          </a:xfrm>
          <a:prstGeom prst="rect">
            <a:avLst/>
          </a:prstGeom>
          <a:effectLst/>
        </p:spPr>
      </p:pic>
      <p:sp>
        <p:nvSpPr>
          <p:cNvPr id="45" name="矩形 44"/>
          <p:cNvSpPr/>
          <p:nvPr/>
        </p:nvSpPr>
        <p:spPr>
          <a:xfrm>
            <a:off x="4532165" y="415262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58" name="圖片 5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60" name="矩形 59"/>
          <p:cNvSpPr/>
          <p:nvPr/>
        </p:nvSpPr>
        <p:spPr>
          <a:xfrm>
            <a:off x="3913871" y="4679312"/>
            <a:ext cx="8579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Rectangle 17"/>
          <p:cNvSpPr>
            <a:spLocks/>
          </p:cNvSpPr>
          <p:nvPr/>
        </p:nvSpPr>
        <p:spPr>
          <a:xfrm>
            <a:off x="5997766" y="2460542"/>
            <a:ext cx="2138147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BF9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80096" y="2504080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350" dirty="0">
                <a:solidFill>
                  <a:prstClr val="black"/>
                </a:solidFill>
              </a:rPr>
              <a:t>介紹畫面結束後，便會顯示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大廳整體模樣。同時也可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以開始進行遊戲。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1" name="圖片 40" descr="Alleria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42" name="圖片 41" descr="Bolin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46" name="圖片 45" descr="Denas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47" name="圖片 46" descr="Elora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48" name="圖片 47" descr="Gerald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49" name="圖片 48" descr="Ignus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0" name="圖片 49" descr="Ingvar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pic>
        <p:nvPicPr>
          <p:cNvPr id="51" name="圖片 50" descr="Mailk.png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52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54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5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56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7" name="Rectangle 29">
            <a:hlinkClick r:id="rId14" action="ppaction://hlinksldjump"/>
          </p:cNvPr>
          <p:cNvSpPr/>
          <p:nvPr/>
        </p:nvSpPr>
        <p:spPr>
          <a:xfrm>
            <a:off x="3419872" y="4581128"/>
            <a:ext cx="1786516" cy="63528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9" name="Rectangle 29">
            <a:hlinkClick r:id="rId15" action="ppaction://hlinksldjump"/>
          </p:cNvPr>
          <p:cNvSpPr/>
          <p:nvPr/>
        </p:nvSpPr>
        <p:spPr>
          <a:xfrm>
            <a:off x="395536" y="2123428"/>
            <a:ext cx="666074" cy="94553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1" name="Rectangle 29">
            <a:hlinkClick r:id="rId16" action="ppaction://hlinksldjump"/>
          </p:cNvPr>
          <p:cNvSpPr/>
          <p:nvPr/>
        </p:nvSpPr>
        <p:spPr>
          <a:xfrm>
            <a:off x="395536" y="3140968"/>
            <a:ext cx="666074" cy="94553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2" name="Rectangle 29">
            <a:hlinkClick r:id="rId17" action="ppaction://hlinksldjump"/>
          </p:cNvPr>
          <p:cNvSpPr/>
          <p:nvPr/>
        </p:nvSpPr>
        <p:spPr>
          <a:xfrm>
            <a:off x="395536" y="4149080"/>
            <a:ext cx="666074" cy="94553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3" name="Rectangle 29">
            <a:hlinkClick r:id="rId18" action="ppaction://hlinksldjump"/>
          </p:cNvPr>
          <p:cNvSpPr/>
          <p:nvPr/>
        </p:nvSpPr>
        <p:spPr>
          <a:xfrm>
            <a:off x="1097614" y="2627484"/>
            <a:ext cx="666074" cy="94553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4" name="Rectangle 29">
            <a:hlinkClick r:id="rId19" action="ppaction://hlinksldjump"/>
          </p:cNvPr>
          <p:cNvSpPr/>
          <p:nvPr/>
        </p:nvSpPr>
        <p:spPr>
          <a:xfrm>
            <a:off x="1115616" y="3717032"/>
            <a:ext cx="666074" cy="94553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5" name="Rectangle 29">
            <a:hlinkClick r:id="rId20" action="ppaction://hlinksldjump"/>
          </p:cNvPr>
          <p:cNvSpPr/>
          <p:nvPr/>
        </p:nvSpPr>
        <p:spPr>
          <a:xfrm>
            <a:off x="1817694" y="4211660"/>
            <a:ext cx="666074" cy="94553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6" name="Rectangle 29">
            <a:hlinkClick r:id="rId21" action="ppaction://hlinksldjump"/>
          </p:cNvPr>
          <p:cNvSpPr/>
          <p:nvPr/>
        </p:nvSpPr>
        <p:spPr>
          <a:xfrm>
            <a:off x="1817694" y="3131540"/>
            <a:ext cx="666074" cy="94553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7" name="Rectangle 29">
            <a:hlinkClick r:id="rId22" action="ppaction://hlinksldjump"/>
          </p:cNvPr>
          <p:cNvSpPr/>
          <p:nvPr/>
        </p:nvSpPr>
        <p:spPr>
          <a:xfrm>
            <a:off x="1817694" y="2123428"/>
            <a:ext cx="666074" cy="94553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0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2068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7" name="圖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28" name="圖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1" y="4143284"/>
            <a:ext cx="921030" cy="350044"/>
          </a:xfrm>
          <a:prstGeom prst="rect">
            <a:avLst/>
          </a:prstGeom>
          <a:effectLst/>
        </p:spPr>
      </p:pic>
      <p:sp>
        <p:nvSpPr>
          <p:cNvPr id="29" name="矩形 28"/>
          <p:cNvSpPr/>
          <p:nvPr/>
        </p:nvSpPr>
        <p:spPr>
          <a:xfrm>
            <a:off x="3344019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30" name="矩形 29"/>
          <p:cNvSpPr/>
          <p:nvPr/>
        </p:nvSpPr>
        <p:spPr>
          <a:xfrm>
            <a:off x="4536811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35" name="圖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37" name="矩形 36"/>
          <p:cNvSpPr/>
          <p:nvPr/>
        </p:nvSpPr>
        <p:spPr>
          <a:xfrm>
            <a:off x="3931514" y="4670410"/>
            <a:ext cx="8574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433" y="191059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9" name="矩形 38"/>
          <p:cNvSpPr/>
          <p:nvPr/>
        </p:nvSpPr>
        <p:spPr>
          <a:xfrm>
            <a:off x="2992440" y="215096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3505" y="2486275"/>
            <a:ext cx="19866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使用者目前點擊的英雄</a:t>
            </a: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顯示的英雄相關訊息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英雄技能與說明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按鈕可以鎖定選擇該英雄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9" name="圖片 48" descr="Alleria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50" name="圖片 49" descr="Bolin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51" name="圖片 50" descr="Denas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52" name="圖片 51" descr="Elora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53" name="圖片 52" descr="Gerald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54" name="圖片 53" descr="Ignus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5" name="圖片 54" descr="Ingvar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sp>
        <p:nvSpPr>
          <p:cNvPr id="18" name="Rounded Rectangle 32"/>
          <p:cNvSpPr/>
          <p:nvPr/>
        </p:nvSpPr>
        <p:spPr>
          <a:xfrm>
            <a:off x="502266" y="2210451"/>
            <a:ext cx="512498" cy="7656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 w="38100" cap="flat" cmpd="sng">
            <a:gradFill flip="none" rotWithShape="1">
              <a:gsLst>
                <a:gs pos="99000">
                  <a:schemeClr val="bg1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glow rad="101600">
              <a:srgbClr val="3366FF">
                <a:alpha val="75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圖片 55" descr="Mailk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1672856" y="2433016"/>
            <a:ext cx="2938089" cy="2526677"/>
          </a:xfrm>
          <a:prstGeom prst="wedgeRoundRectCallout">
            <a:avLst>
              <a:gd name="adj1" fmla="val -27498"/>
              <a:gd name="adj2" fmla="val 44928"/>
              <a:gd name="adj3" fmla="val 16667"/>
            </a:avLst>
          </a:prstGeom>
          <a:solidFill>
            <a:schemeClr val="accent1">
              <a:lumMod val="60000"/>
              <a:lumOff val="4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18467" y="2524891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Alleria</a:t>
            </a:r>
            <a:r>
              <a:rPr lang="en-US" altLang="zh-TW" sz="135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Swiftwind</a:t>
            </a:r>
            <a:endParaRPr lang="en-US" altLang="zh-TW" sz="135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HP             200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ATK             50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             56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AGI              8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      </a:t>
            </a:r>
            <a:r>
              <a:rPr lang="zh-TW" altLang="en-US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$600</a:t>
            </a:r>
          </a:p>
        </p:txBody>
      </p:sp>
      <p:pic>
        <p:nvPicPr>
          <p:cNvPr id="25" name="圖片 24" descr="Alleria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8" y="2539850"/>
            <a:ext cx="1105097" cy="1302585"/>
          </a:xfrm>
          <a:prstGeom prst="rect">
            <a:avLst/>
          </a:prstGeom>
        </p:spPr>
      </p:pic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74" y="4471389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2966834" y="4485406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Rectangle 29">
            <a:hlinkClick r:id="rId14" action="ppaction://hlinksldjump"/>
          </p:cNvPr>
          <p:cNvSpPr/>
          <p:nvPr/>
        </p:nvSpPr>
        <p:spPr>
          <a:xfrm>
            <a:off x="2611322" y="4430915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88" y="4615764"/>
            <a:ext cx="242888" cy="26431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732179" y="3833094"/>
            <a:ext cx="2804632" cy="607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3"/>
            </a:pPr>
            <a:r>
              <a:rPr lang="en-US" altLang="zh-TW" sz="1350" dirty="0" smtClean="0">
                <a:solidFill>
                  <a:prstClr val="black"/>
                </a:solidFill>
              </a:rPr>
              <a:t>Skill: </a:t>
            </a:r>
            <a:r>
              <a:rPr lang="zh-TW" altLang="en-US" sz="1000" dirty="0" smtClean="0">
                <a:solidFill>
                  <a:prstClr val="black"/>
                </a:solidFill>
              </a:rPr>
              <a:t>對塔之箭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</a:p>
          <a:p>
            <a:r>
              <a:rPr lang="zh-TW" altLang="en-US" sz="1000" dirty="0" smtClean="0">
                <a:solidFill>
                  <a:prstClr val="black"/>
                </a:solidFill>
              </a:rPr>
              <a:t>       直接對任一寶塔進行攻擊。</a:t>
            </a:r>
            <a:endParaRPr lang="en-US" altLang="zh-TW" sz="1000" dirty="0" smtClean="0">
              <a:solidFill>
                <a:prstClr val="black"/>
              </a:solidFill>
            </a:endParaRPr>
          </a:p>
          <a:p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    其傷害值為</a:t>
            </a:r>
            <a:r>
              <a:rPr lang="en-US" altLang="zh-TW" sz="1000" dirty="0" smtClean="0">
                <a:solidFill>
                  <a:prstClr val="black"/>
                </a:solidFill>
              </a:rPr>
              <a:t>50</a:t>
            </a:r>
            <a:r>
              <a:rPr lang="zh-TW" altLang="en-US" sz="1000" dirty="0" smtClean="0">
                <a:solidFill>
                  <a:prstClr val="black"/>
                </a:solidFill>
              </a:rPr>
              <a:t>點寶塔生命值。</a:t>
            </a:r>
            <a:endParaRPr lang="en-US" altLang="zh-TW" sz="1000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51237" y="4377238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4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0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2068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7" name="圖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28" name="圖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1" y="4143284"/>
            <a:ext cx="921030" cy="350044"/>
          </a:xfrm>
          <a:prstGeom prst="rect">
            <a:avLst/>
          </a:prstGeom>
          <a:effectLst/>
        </p:spPr>
      </p:pic>
      <p:sp>
        <p:nvSpPr>
          <p:cNvPr id="29" name="矩形 28"/>
          <p:cNvSpPr/>
          <p:nvPr/>
        </p:nvSpPr>
        <p:spPr>
          <a:xfrm>
            <a:off x="3344019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30" name="矩形 29"/>
          <p:cNvSpPr/>
          <p:nvPr/>
        </p:nvSpPr>
        <p:spPr>
          <a:xfrm>
            <a:off x="4536811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35" name="圖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37" name="矩形 36"/>
          <p:cNvSpPr/>
          <p:nvPr/>
        </p:nvSpPr>
        <p:spPr>
          <a:xfrm>
            <a:off x="3931514" y="4670410"/>
            <a:ext cx="8574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433" y="191059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9" name="矩形 38"/>
          <p:cNvSpPr/>
          <p:nvPr/>
        </p:nvSpPr>
        <p:spPr>
          <a:xfrm>
            <a:off x="2992440" y="215096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3505" y="2486275"/>
            <a:ext cx="19866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使用者目前點擊的英雄</a:t>
            </a: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顯示的英雄相關訊息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英雄技能與說明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按鈕可以鎖定選擇該英雄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9" name="圖片 48" descr="Alleria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50" name="圖片 49" descr="Bolin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51" name="圖片 50" descr="Denas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52" name="圖片 51" descr="Elora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53" name="圖片 52" descr="Gerald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54" name="圖片 53" descr="Ignus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5" name="圖片 54" descr="Ingvar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sp>
        <p:nvSpPr>
          <p:cNvPr id="18" name="Rounded Rectangle 32"/>
          <p:cNvSpPr/>
          <p:nvPr/>
        </p:nvSpPr>
        <p:spPr>
          <a:xfrm>
            <a:off x="493365" y="3216449"/>
            <a:ext cx="512498" cy="7656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 w="38100" cap="flat" cmpd="sng">
            <a:gradFill flip="none" rotWithShape="1">
              <a:gsLst>
                <a:gs pos="99000">
                  <a:schemeClr val="bg1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glow rad="101600">
              <a:srgbClr val="3366FF">
                <a:alpha val="75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圖片 55" descr="Mailk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1672856" y="2433016"/>
            <a:ext cx="2938089" cy="2527200"/>
          </a:xfrm>
          <a:prstGeom prst="wedgeRoundRectCallout">
            <a:avLst>
              <a:gd name="adj1" fmla="val -27498"/>
              <a:gd name="adj2" fmla="val 44928"/>
              <a:gd name="adj3" fmla="val 16667"/>
            </a:avLst>
          </a:prstGeom>
          <a:solidFill>
            <a:schemeClr val="accent1">
              <a:lumMod val="60000"/>
              <a:lumOff val="4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05562" y="2540525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35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King </a:t>
            </a:r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Denas</a:t>
            </a:r>
            <a:endParaRPr lang="en-US" altLang="zh-TW" sz="135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HP             180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ATK             60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             50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AGI              5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          $600</a:t>
            </a:r>
          </a:p>
        </p:txBody>
      </p:sp>
      <p:pic>
        <p:nvPicPr>
          <p:cNvPr id="25" name="圖片 24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8" y="2539850"/>
            <a:ext cx="1104300" cy="1301400"/>
          </a:xfrm>
          <a:prstGeom prst="rect">
            <a:avLst/>
          </a:prstGeom>
        </p:spPr>
      </p:pic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57" y="4472383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2950190" y="4485145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13" y="4599747"/>
            <a:ext cx="242888" cy="26431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745084" y="3789040"/>
            <a:ext cx="2759408" cy="4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lvl="0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Skill: 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老子有錢         </a:t>
            </a:r>
            <a:endParaRPr lang="en-US" altLang="zh-TW" sz="1000" dirty="0" smtClean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      提升金錢累積速率</a:t>
            </a:r>
            <a:r>
              <a:rPr lang="en-US" altLang="zh-TW" sz="1000" dirty="0" smtClean="0">
                <a:solidFill>
                  <a:prstClr val="black"/>
                </a:solidFill>
              </a:rPr>
              <a:t>50%</a:t>
            </a:r>
            <a:r>
              <a:rPr lang="zh-TW" altLang="en-US" sz="1000" dirty="0" smtClean="0">
                <a:solidFill>
                  <a:prstClr val="black"/>
                </a:solidFill>
              </a:rPr>
              <a:t>，持續時間</a:t>
            </a:r>
            <a:r>
              <a:rPr lang="en-US" altLang="zh-TW" sz="1000" dirty="0" smtClean="0">
                <a:solidFill>
                  <a:prstClr val="black"/>
                </a:solidFill>
              </a:rPr>
              <a:t>60</a:t>
            </a:r>
            <a:r>
              <a:rPr lang="zh-TW" altLang="en-US" sz="1000" dirty="0" smtClean="0">
                <a:solidFill>
                  <a:prstClr val="black"/>
                </a:solidFill>
              </a:rPr>
              <a:t>秒。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32478" y="4412836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4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0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3" name="Rectangle 29">
            <a:hlinkClick r:id="rId15" action="ppaction://hlinksldjump"/>
          </p:cNvPr>
          <p:cNvSpPr/>
          <p:nvPr/>
        </p:nvSpPr>
        <p:spPr>
          <a:xfrm>
            <a:off x="2611322" y="4430915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92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2068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7" name="圖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28" name="圖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1" y="4143284"/>
            <a:ext cx="921030" cy="350044"/>
          </a:xfrm>
          <a:prstGeom prst="rect">
            <a:avLst/>
          </a:prstGeom>
          <a:effectLst/>
        </p:spPr>
      </p:pic>
      <p:sp>
        <p:nvSpPr>
          <p:cNvPr id="29" name="矩形 28"/>
          <p:cNvSpPr/>
          <p:nvPr/>
        </p:nvSpPr>
        <p:spPr>
          <a:xfrm>
            <a:off x="3344019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30" name="矩形 29"/>
          <p:cNvSpPr/>
          <p:nvPr/>
        </p:nvSpPr>
        <p:spPr>
          <a:xfrm>
            <a:off x="4536811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35" name="圖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37" name="矩形 36"/>
          <p:cNvSpPr/>
          <p:nvPr/>
        </p:nvSpPr>
        <p:spPr>
          <a:xfrm>
            <a:off x="3931514" y="4670410"/>
            <a:ext cx="8574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433" y="191059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9" name="矩形 38"/>
          <p:cNvSpPr/>
          <p:nvPr/>
        </p:nvSpPr>
        <p:spPr>
          <a:xfrm>
            <a:off x="2992440" y="215096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3505" y="2486275"/>
            <a:ext cx="19866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使用者目前點擊的英雄</a:t>
            </a: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顯示的英雄相關訊息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英雄技能與說明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按鈕可以鎖定選擇該英雄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9" name="圖片 48" descr="Alleria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50" name="圖片 49" descr="Bolin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51" name="圖片 50" descr="Denas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52" name="圖片 51" descr="Elora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53" name="圖片 52" descr="Gerald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54" name="圖片 53" descr="Ignus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5" name="圖片 54" descr="Ingvar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sp>
        <p:nvSpPr>
          <p:cNvPr id="18" name="Rounded Rectangle 32"/>
          <p:cNvSpPr/>
          <p:nvPr/>
        </p:nvSpPr>
        <p:spPr>
          <a:xfrm>
            <a:off x="493365" y="4266960"/>
            <a:ext cx="512498" cy="7656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 w="38100" cap="flat" cmpd="sng">
            <a:gradFill flip="none" rotWithShape="1">
              <a:gsLst>
                <a:gs pos="99000">
                  <a:schemeClr val="bg1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glow rad="101600">
              <a:srgbClr val="3366FF">
                <a:alpha val="75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圖片 55" descr="Mailk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1672856" y="2433016"/>
            <a:ext cx="2938089" cy="2527200"/>
          </a:xfrm>
          <a:prstGeom prst="wedgeRoundRectCallout">
            <a:avLst>
              <a:gd name="adj1" fmla="val -27498"/>
              <a:gd name="adj2" fmla="val 44928"/>
              <a:gd name="adj3" fmla="val 16667"/>
            </a:avLst>
          </a:prstGeom>
          <a:solidFill>
            <a:schemeClr val="accent1">
              <a:lumMod val="60000"/>
              <a:lumOff val="4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05155" y="2545776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35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Ingvar </a:t>
            </a:r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Bearclaw</a:t>
            </a:r>
            <a:endParaRPr lang="en-US" altLang="zh-TW" sz="135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HP             250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ATK             30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             40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AGI              4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          $600</a:t>
            </a:r>
          </a:p>
        </p:txBody>
      </p:sp>
      <p:pic>
        <p:nvPicPr>
          <p:cNvPr id="25" name="圖片 24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8" y="2539850"/>
            <a:ext cx="1105097" cy="1301400"/>
          </a:xfrm>
          <a:prstGeom prst="rect">
            <a:avLst/>
          </a:prstGeom>
        </p:spPr>
      </p:pic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76" y="4477066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2968614" y="4490271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47" y="4555596"/>
            <a:ext cx="242888" cy="26431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694264" y="3866574"/>
            <a:ext cx="1535998" cy="453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0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Skill: </a:t>
            </a:r>
            <a:r>
              <a:rPr lang="en-US" altLang="zh-TW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>
                <a:solidFill>
                  <a:prstClr val="black"/>
                </a:solidFill>
              </a:rPr>
              <a:t>野獸之友</a:t>
            </a:r>
            <a:endParaRPr lang="en-US" altLang="zh-TW" sz="1000" dirty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        隨機</a:t>
            </a:r>
            <a:r>
              <a:rPr lang="zh-TW" altLang="en-US" sz="1000" dirty="0" smtClean="0">
                <a:solidFill>
                  <a:prstClr val="black"/>
                </a:solidFill>
              </a:rPr>
              <a:t>招</a:t>
            </a:r>
            <a:r>
              <a:rPr lang="zh-TW" altLang="en-US" sz="1000" dirty="0">
                <a:solidFill>
                  <a:prstClr val="black"/>
                </a:solidFill>
              </a:rPr>
              <a:t>喚</a:t>
            </a:r>
            <a:r>
              <a:rPr lang="en-US" altLang="zh-TW" sz="1000" dirty="0">
                <a:solidFill>
                  <a:prstClr val="black"/>
                </a:solidFill>
              </a:rPr>
              <a:t>4</a:t>
            </a:r>
            <a:r>
              <a:rPr lang="zh-TW" altLang="en-US" sz="1000" dirty="0" smtClean="0">
                <a:solidFill>
                  <a:prstClr val="black"/>
                </a:solidFill>
              </a:rPr>
              <a:t>隻</a:t>
            </a:r>
            <a:r>
              <a:rPr lang="zh-TW" altLang="en-US" sz="1000" dirty="0">
                <a:solidFill>
                  <a:prstClr val="black"/>
                </a:solidFill>
              </a:rPr>
              <a:t>狼族</a:t>
            </a:r>
            <a:r>
              <a:rPr lang="zh-TW" altLang="en-US" sz="1000" dirty="0" smtClean="0">
                <a:solidFill>
                  <a:prstClr val="black"/>
                </a:solidFill>
              </a:rPr>
              <a:t>。</a:t>
            </a:r>
            <a:endParaRPr lang="en-US" altLang="zh-TW" sz="1000" dirty="0" smtClean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67823" y="4388894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4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0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3" name="Rectangle 29">
            <a:hlinkClick r:id="rId15" action="ppaction://hlinksldjump"/>
          </p:cNvPr>
          <p:cNvSpPr/>
          <p:nvPr/>
        </p:nvSpPr>
        <p:spPr>
          <a:xfrm>
            <a:off x="2611322" y="4430915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2068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7" name="圖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28" name="圖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1" y="4143284"/>
            <a:ext cx="921030" cy="350044"/>
          </a:xfrm>
          <a:prstGeom prst="rect">
            <a:avLst/>
          </a:prstGeom>
          <a:effectLst/>
        </p:spPr>
      </p:pic>
      <p:sp>
        <p:nvSpPr>
          <p:cNvPr id="29" name="矩形 28"/>
          <p:cNvSpPr/>
          <p:nvPr/>
        </p:nvSpPr>
        <p:spPr>
          <a:xfrm>
            <a:off x="3344019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30" name="矩形 29"/>
          <p:cNvSpPr/>
          <p:nvPr/>
        </p:nvSpPr>
        <p:spPr>
          <a:xfrm>
            <a:off x="4536811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35" name="圖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37" name="矩形 36"/>
          <p:cNvSpPr/>
          <p:nvPr/>
        </p:nvSpPr>
        <p:spPr>
          <a:xfrm>
            <a:off x="3931514" y="4670410"/>
            <a:ext cx="8574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433" y="191059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9" name="矩形 38"/>
          <p:cNvSpPr/>
          <p:nvPr/>
        </p:nvSpPr>
        <p:spPr>
          <a:xfrm>
            <a:off x="2992440" y="215096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3505" y="2486275"/>
            <a:ext cx="19866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使用者目前點擊的英雄</a:t>
            </a: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顯示的英雄相關訊息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英雄技能與說明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按鈕可以鎖定選擇該英雄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9" name="圖片 48" descr="Alleria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50" name="圖片 49" descr="Bolin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51" name="圖片 50" descr="Denas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52" name="圖片 51" descr="Elora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53" name="圖片 52" descr="Gerald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54" name="圖片 53" descr="Ignus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5" name="圖片 54" descr="Ingvar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sp>
        <p:nvSpPr>
          <p:cNvPr id="18" name="Rounded Rectangle 32"/>
          <p:cNvSpPr/>
          <p:nvPr/>
        </p:nvSpPr>
        <p:spPr>
          <a:xfrm>
            <a:off x="1178776" y="2700096"/>
            <a:ext cx="512498" cy="7656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 w="38100" cap="flat" cmpd="sng">
            <a:gradFill flip="none" rotWithShape="1">
              <a:gsLst>
                <a:gs pos="99000">
                  <a:schemeClr val="bg1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glow rad="101600">
              <a:srgbClr val="3366FF">
                <a:alpha val="75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圖片 55" descr="Mailk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1672856" y="2433016"/>
            <a:ext cx="2938089" cy="2527200"/>
          </a:xfrm>
          <a:prstGeom prst="wedgeRoundRectCallout">
            <a:avLst>
              <a:gd name="adj1" fmla="val -27498"/>
              <a:gd name="adj2" fmla="val 44928"/>
              <a:gd name="adj3" fmla="val 16667"/>
            </a:avLst>
          </a:prstGeom>
          <a:solidFill>
            <a:schemeClr val="accent1">
              <a:lumMod val="60000"/>
              <a:lumOff val="4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10792" y="2552165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35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Bolin </a:t>
            </a:r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Farslayer</a:t>
            </a:r>
            <a:endParaRPr lang="en-US" altLang="zh-TW" sz="135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HP             150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ATK             60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             35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AGI              7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          $600</a:t>
            </a:r>
          </a:p>
        </p:txBody>
      </p:sp>
      <p:pic>
        <p:nvPicPr>
          <p:cNvPr id="25" name="圖片 24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8" y="2539850"/>
            <a:ext cx="1105096" cy="1301400"/>
          </a:xfrm>
          <a:prstGeom prst="rect">
            <a:avLst/>
          </a:prstGeom>
        </p:spPr>
      </p:pic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49" y="4454933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2983699" y="4475524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37" y="4554184"/>
            <a:ext cx="242888" cy="26431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734896" y="3840536"/>
            <a:ext cx="27695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lvl="0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Skill: </a:t>
            </a:r>
            <a:r>
              <a:rPr lang="en-US" altLang="zh-TW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瘋狂轟炸</a:t>
            </a:r>
            <a:endParaRPr lang="en-US" altLang="zh-TW" sz="1000" dirty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        </a:t>
            </a:r>
            <a:r>
              <a:rPr lang="zh-TW" altLang="en-US" sz="1000" dirty="0" smtClean="0">
                <a:solidFill>
                  <a:prstClr val="black"/>
                </a:solidFill>
              </a:rPr>
              <a:t>給予任</a:t>
            </a:r>
            <a:r>
              <a:rPr lang="zh-TW" altLang="en-US" sz="1000" dirty="0">
                <a:solidFill>
                  <a:prstClr val="black"/>
                </a:solidFill>
              </a:rPr>
              <a:t>一條</a:t>
            </a:r>
            <a:r>
              <a:rPr lang="zh-TW" altLang="en-US" sz="1000" dirty="0" smtClean="0">
                <a:solidFill>
                  <a:prstClr val="black"/>
                </a:solidFill>
              </a:rPr>
              <a:t>道路上的敵兵</a:t>
            </a:r>
            <a:r>
              <a:rPr lang="en-US" altLang="zh-TW" sz="1000" dirty="0" smtClean="0">
                <a:solidFill>
                  <a:prstClr val="black"/>
                </a:solidFill>
              </a:rPr>
              <a:t>50</a:t>
            </a:r>
            <a:r>
              <a:rPr lang="zh-TW" altLang="en-US" sz="1000" dirty="0" smtClean="0">
                <a:solidFill>
                  <a:prstClr val="black"/>
                </a:solidFill>
              </a:rPr>
              <a:t>點直接傷害。</a:t>
            </a:r>
            <a:r>
              <a:rPr lang="en-US" altLang="zh-TW" sz="1350" dirty="0" smtClean="0">
                <a:solidFill>
                  <a:prstClr val="black"/>
                </a:solidFill>
              </a:rPr>
              <a:t> 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50943" y="4403083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4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0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3" name="Rectangle 29">
            <a:hlinkClick r:id="rId15" action="ppaction://hlinksldjump"/>
          </p:cNvPr>
          <p:cNvSpPr/>
          <p:nvPr/>
        </p:nvSpPr>
        <p:spPr>
          <a:xfrm>
            <a:off x="2611322" y="4430915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2068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7" name="圖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28" name="圖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1" y="4143284"/>
            <a:ext cx="921030" cy="350044"/>
          </a:xfrm>
          <a:prstGeom prst="rect">
            <a:avLst/>
          </a:prstGeom>
          <a:effectLst/>
        </p:spPr>
      </p:pic>
      <p:sp>
        <p:nvSpPr>
          <p:cNvPr id="29" name="矩形 28"/>
          <p:cNvSpPr/>
          <p:nvPr/>
        </p:nvSpPr>
        <p:spPr>
          <a:xfrm>
            <a:off x="3344019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30" name="矩形 29"/>
          <p:cNvSpPr/>
          <p:nvPr/>
        </p:nvSpPr>
        <p:spPr>
          <a:xfrm>
            <a:off x="4536811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35" name="圖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37" name="矩形 36"/>
          <p:cNvSpPr/>
          <p:nvPr/>
        </p:nvSpPr>
        <p:spPr>
          <a:xfrm>
            <a:off x="3931514" y="4670410"/>
            <a:ext cx="8574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433" y="191059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9" name="矩形 38"/>
          <p:cNvSpPr/>
          <p:nvPr/>
        </p:nvSpPr>
        <p:spPr>
          <a:xfrm>
            <a:off x="2992440" y="215096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3505" y="2486275"/>
            <a:ext cx="19866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使用者目前點擊的英雄</a:t>
            </a: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顯示的英雄相關訊息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英雄技能與說明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按鈕可以鎖定選擇該英雄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9" name="圖片 48" descr="Alleria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50" name="圖片 49" descr="Bolin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51" name="圖片 50" descr="Denas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52" name="圖片 51" descr="Elora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53" name="圖片 52" descr="Gerald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54" name="圖片 53" descr="Ignus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5" name="圖片 54" descr="Ingvar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sp>
        <p:nvSpPr>
          <p:cNvPr id="18" name="Rounded Rectangle 32"/>
          <p:cNvSpPr/>
          <p:nvPr/>
        </p:nvSpPr>
        <p:spPr>
          <a:xfrm>
            <a:off x="1169874" y="3830731"/>
            <a:ext cx="512498" cy="7656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 w="38100" cap="flat" cmpd="sng">
            <a:gradFill flip="none" rotWithShape="1">
              <a:gsLst>
                <a:gs pos="99000">
                  <a:schemeClr val="bg1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glow rad="101600">
              <a:srgbClr val="3366FF">
                <a:alpha val="75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圖片 55" descr="Mailk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1672856" y="2433016"/>
            <a:ext cx="2938089" cy="2527200"/>
          </a:xfrm>
          <a:prstGeom prst="wedgeRoundRectCallout">
            <a:avLst>
              <a:gd name="adj1" fmla="val -27498"/>
              <a:gd name="adj2" fmla="val 44928"/>
              <a:gd name="adj3" fmla="val 16667"/>
            </a:avLst>
          </a:prstGeom>
          <a:solidFill>
            <a:schemeClr val="accent1">
              <a:lumMod val="60000"/>
              <a:lumOff val="4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12813" y="2551480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Ignus</a:t>
            </a:r>
            <a:endParaRPr lang="en-US" altLang="zh-TW" sz="135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HP             180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ATK             55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             30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AGI              5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          $600</a:t>
            </a:r>
          </a:p>
        </p:txBody>
      </p:sp>
      <p:pic>
        <p:nvPicPr>
          <p:cNvPr id="25" name="圖片 24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8" y="2539850"/>
            <a:ext cx="1105096" cy="1301400"/>
          </a:xfrm>
          <a:prstGeom prst="rect">
            <a:avLst/>
          </a:prstGeom>
        </p:spPr>
      </p:pic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13" y="4448130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3033720" y="4454907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46" y="4597782"/>
            <a:ext cx="242888" cy="26431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712069" y="3839360"/>
            <a:ext cx="3020379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0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Skill: </a:t>
            </a:r>
            <a:r>
              <a:rPr lang="en-US" altLang="zh-TW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地獄之火 </a:t>
            </a:r>
            <a:endParaRPr lang="en-US" altLang="zh-TW" sz="1000" dirty="0" smtClean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      </a:t>
            </a:r>
            <a:r>
              <a:rPr lang="zh-TW" altLang="en-US" sz="1000" dirty="0">
                <a:solidFill>
                  <a:prstClr val="black"/>
                </a:solidFill>
              </a:rPr>
              <a:t>給予任一條道路上的敵</a:t>
            </a:r>
            <a:r>
              <a:rPr lang="zh-TW" altLang="en-US" sz="1000" dirty="0" smtClean="0">
                <a:solidFill>
                  <a:prstClr val="black"/>
                </a:solidFill>
              </a:rPr>
              <a:t>兵</a:t>
            </a:r>
            <a:r>
              <a:rPr lang="zh-TW" altLang="en-US" sz="1000" dirty="0">
                <a:solidFill>
                  <a:prstClr val="black"/>
                </a:solidFill>
              </a:rPr>
              <a:t>附加燃燒</a:t>
            </a:r>
            <a:r>
              <a:rPr lang="zh-TW" altLang="en-US" sz="1000" dirty="0" smtClean="0">
                <a:solidFill>
                  <a:prstClr val="black"/>
                </a:solidFill>
              </a:rPr>
              <a:t>狀態</a:t>
            </a:r>
            <a:r>
              <a:rPr lang="zh-TW" altLang="en-US" sz="1000" dirty="0">
                <a:solidFill>
                  <a:prstClr val="black"/>
                </a:solidFill>
              </a:rPr>
              <a:t>，</a:t>
            </a:r>
            <a:endParaRPr lang="en-US" altLang="zh-TW" sz="1000" dirty="0" smtClean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      即防禦力歸</a:t>
            </a:r>
            <a:r>
              <a:rPr lang="en-US" altLang="zh-TW" sz="1000" dirty="0" smtClean="0">
                <a:solidFill>
                  <a:prstClr val="black"/>
                </a:solidFill>
              </a:rPr>
              <a:t>0</a:t>
            </a:r>
            <a:r>
              <a:rPr lang="zh-TW" altLang="en-US" sz="1000" dirty="0" smtClean="0">
                <a:solidFill>
                  <a:prstClr val="black"/>
                </a:solidFill>
              </a:rPr>
              <a:t>，擊退率</a:t>
            </a:r>
            <a:r>
              <a:rPr lang="en-US" altLang="zh-TW" sz="1000" dirty="0" smtClean="0">
                <a:solidFill>
                  <a:prstClr val="black"/>
                </a:solidFill>
              </a:rPr>
              <a:t>100%</a:t>
            </a:r>
            <a:r>
              <a:rPr lang="zh-TW" altLang="en-US" sz="1000" dirty="0" smtClean="0">
                <a:solidFill>
                  <a:prstClr val="black"/>
                </a:solidFill>
              </a:rPr>
              <a:t>，持續時間</a:t>
            </a:r>
            <a:r>
              <a:rPr lang="en-US" altLang="zh-TW" sz="1000" dirty="0" smtClean="0">
                <a:solidFill>
                  <a:prstClr val="black"/>
                </a:solidFill>
              </a:rPr>
              <a:t>10</a:t>
            </a:r>
            <a:r>
              <a:rPr lang="zh-TW" altLang="en-US" sz="1000" dirty="0" smtClean="0">
                <a:solidFill>
                  <a:prstClr val="black"/>
                </a:solidFill>
              </a:rPr>
              <a:t>秒。</a:t>
            </a:r>
            <a:r>
              <a:rPr lang="en-US" altLang="zh-TW" sz="1350" dirty="0" smtClean="0">
                <a:solidFill>
                  <a:prstClr val="black"/>
                </a:solidFill>
              </a:rPr>
              <a:t> 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81054" y="4439227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4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0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3" name="Rectangle 29">
            <a:hlinkClick r:id="rId15" action="ppaction://hlinksldjump"/>
          </p:cNvPr>
          <p:cNvSpPr/>
          <p:nvPr/>
        </p:nvSpPr>
        <p:spPr>
          <a:xfrm>
            <a:off x="2611322" y="4430915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2068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7" name="圖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28" name="圖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1" y="4143284"/>
            <a:ext cx="921030" cy="350044"/>
          </a:xfrm>
          <a:prstGeom prst="rect">
            <a:avLst/>
          </a:prstGeom>
          <a:effectLst/>
        </p:spPr>
      </p:pic>
      <p:sp>
        <p:nvSpPr>
          <p:cNvPr id="29" name="矩形 28"/>
          <p:cNvSpPr/>
          <p:nvPr/>
        </p:nvSpPr>
        <p:spPr>
          <a:xfrm>
            <a:off x="3344019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30" name="矩形 29"/>
          <p:cNvSpPr/>
          <p:nvPr/>
        </p:nvSpPr>
        <p:spPr>
          <a:xfrm>
            <a:off x="4536811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35" name="圖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37" name="矩形 36"/>
          <p:cNvSpPr/>
          <p:nvPr/>
        </p:nvSpPr>
        <p:spPr>
          <a:xfrm>
            <a:off x="3931514" y="4670410"/>
            <a:ext cx="8574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433" y="191059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9" name="矩形 38"/>
          <p:cNvSpPr/>
          <p:nvPr/>
        </p:nvSpPr>
        <p:spPr>
          <a:xfrm>
            <a:off x="2992440" y="215096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3505" y="2486275"/>
            <a:ext cx="19866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使用者目前點擊的英雄</a:t>
            </a: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顯示的英雄相關訊息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英雄技能與說明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按鈕可以鎖定選擇該英雄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9" name="圖片 48" descr="Alleria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50" name="圖片 49" descr="Bolin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51" name="圖片 50" descr="Denas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52" name="圖片 51" descr="Elora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53" name="圖片 52" descr="Gerald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54" name="圖片 53" descr="Ignus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5" name="圖片 54" descr="Ingvar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sp>
        <p:nvSpPr>
          <p:cNvPr id="18" name="Rounded Rectangle 32"/>
          <p:cNvSpPr/>
          <p:nvPr/>
        </p:nvSpPr>
        <p:spPr>
          <a:xfrm>
            <a:off x="1855285" y="2192646"/>
            <a:ext cx="512498" cy="7656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 w="38100" cap="flat" cmpd="sng">
            <a:gradFill flip="none" rotWithShape="1">
              <a:gsLst>
                <a:gs pos="99000">
                  <a:schemeClr val="bg1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glow rad="101600">
              <a:srgbClr val="3366FF">
                <a:alpha val="75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圖片 55" descr="Mailk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1672856" y="2433016"/>
            <a:ext cx="2938089" cy="2527200"/>
          </a:xfrm>
          <a:prstGeom prst="wedgeRoundRectCallout">
            <a:avLst>
              <a:gd name="adj1" fmla="val -27498"/>
              <a:gd name="adj2" fmla="val 44928"/>
              <a:gd name="adj3" fmla="val 16667"/>
            </a:avLst>
          </a:prstGeom>
          <a:solidFill>
            <a:schemeClr val="accent1">
              <a:lumMod val="60000"/>
              <a:lumOff val="4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06866" y="2551527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Elora</a:t>
            </a:r>
            <a:r>
              <a:rPr lang="en-US" altLang="zh-TW" sz="135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Wintersong</a:t>
            </a:r>
            <a:endParaRPr lang="en-US" altLang="zh-TW" sz="135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HP             200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ATK             35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             50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AGI              4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          $600</a:t>
            </a:r>
          </a:p>
        </p:txBody>
      </p:sp>
      <p:pic>
        <p:nvPicPr>
          <p:cNvPr id="25" name="圖片 24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69" y="2539850"/>
            <a:ext cx="1103552" cy="1301400"/>
          </a:xfrm>
          <a:prstGeom prst="rect">
            <a:avLst/>
          </a:prstGeom>
        </p:spPr>
      </p:pic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82" y="4434897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3020092" y="4439790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75" y="4645005"/>
            <a:ext cx="242888" cy="26431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725248" y="3882042"/>
            <a:ext cx="2752677" cy="607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0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Skill: </a:t>
            </a:r>
            <a:r>
              <a:rPr lang="zh-TW" altLang="en-US" sz="1000" dirty="0" smtClean="0">
                <a:solidFill>
                  <a:prstClr val="black"/>
                </a:solidFill>
              </a:rPr>
              <a:t> 天寒地凍</a:t>
            </a:r>
            <a:endParaRPr lang="en-US" altLang="zh-TW" sz="1000" dirty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        給予任一條道路上的敵兵</a:t>
            </a:r>
            <a:r>
              <a:rPr lang="zh-TW" altLang="en-US" sz="1000" dirty="0" smtClean="0">
                <a:solidFill>
                  <a:prstClr val="black"/>
                </a:solidFill>
              </a:rPr>
              <a:t>附加冰凍狀態，</a:t>
            </a:r>
            <a:endParaRPr lang="en-US" altLang="zh-TW" sz="1000" dirty="0" smtClean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      即無法行動</a:t>
            </a:r>
            <a:r>
              <a:rPr lang="en-US" altLang="zh-TW" sz="1000" dirty="0" smtClean="0">
                <a:solidFill>
                  <a:prstClr val="black"/>
                </a:solidFill>
              </a:rPr>
              <a:t>(</a:t>
            </a:r>
            <a:r>
              <a:rPr lang="zh-TW" altLang="en-US" sz="1000" dirty="0" smtClean="0">
                <a:solidFill>
                  <a:prstClr val="black"/>
                </a:solidFill>
              </a:rPr>
              <a:t>攻擊與推進</a:t>
            </a:r>
            <a:r>
              <a:rPr lang="en-US" altLang="zh-TW" sz="1000" dirty="0" smtClean="0">
                <a:solidFill>
                  <a:prstClr val="black"/>
                </a:solidFill>
              </a:rPr>
              <a:t>)</a:t>
            </a:r>
            <a:r>
              <a:rPr lang="zh-TW" altLang="en-US" sz="1000" dirty="0" smtClean="0">
                <a:solidFill>
                  <a:prstClr val="black"/>
                </a:solidFill>
              </a:rPr>
              <a:t>，持續</a:t>
            </a:r>
            <a:r>
              <a:rPr lang="en-US" altLang="zh-TW" sz="1000" dirty="0" smtClean="0">
                <a:solidFill>
                  <a:prstClr val="black"/>
                </a:solidFill>
              </a:rPr>
              <a:t>20</a:t>
            </a:r>
            <a:r>
              <a:rPr lang="zh-TW" altLang="en-US" sz="1000" dirty="0" smtClean="0">
                <a:solidFill>
                  <a:prstClr val="black"/>
                </a:solidFill>
              </a:rPr>
              <a:t>秒。</a:t>
            </a:r>
            <a:endParaRPr lang="en-US" altLang="zh-TW" sz="1000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80295" y="4368006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4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0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3" name="Rectangle 29">
            <a:hlinkClick r:id="rId15" action="ppaction://hlinksldjump"/>
          </p:cNvPr>
          <p:cNvSpPr/>
          <p:nvPr/>
        </p:nvSpPr>
        <p:spPr>
          <a:xfrm>
            <a:off x="2611322" y="4430915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3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2068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7" name="圖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28" name="圖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1" y="4143284"/>
            <a:ext cx="921030" cy="350044"/>
          </a:xfrm>
          <a:prstGeom prst="rect">
            <a:avLst/>
          </a:prstGeom>
          <a:effectLst/>
        </p:spPr>
      </p:pic>
      <p:sp>
        <p:nvSpPr>
          <p:cNvPr id="29" name="矩形 28"/>
          <p:cNvSpPr/>
          <p:nvPr/>
        </p:nvSpPr>
        <p:spPr>
          <a:xfrm>
            <a:off x="3344019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30" name="矩形 29"/>
          <p:cNvSpPr/>
          <p:nvPr/>
        </p:nvSpPr>
        <p:spPr>
          <a:xfrm>
            <a:off x="4536811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35" name="圖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37" name="矩形 36"/>
          <p:cNvSpPr/>
          <p:nvPr/>
        </p:nvSpPr>
        <p:spPr>
          <a:xfrm>
            <a:off x="3931514" y="4670410"/>
            <a:ext cx="8574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433" y="191059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9" name="矩形 38"/>
          <p:cNvSpPr/>
          <p:nvPr/>
        </p:nvSpPr>
        <p:spPr>
          <a:xfrm>
            <a:off x="2992440" y="215096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3505" y="2486275"/>
            <a:ext cx="19866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使用者目前點擊的英雄</a:t>
            </a: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顯示的英雄相關訊息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英雄技能與說明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按鈕可以鎖定選擇該英雄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9" name="圖片 48" descr="Alleria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50" name="圖片 49" descr="Bolin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51" name="圖片 50" descr="Denas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52" name="圖片 51" descr="Elora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53" name="圖片 52" descr="Gerald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54" name="圖片 53" descr="Ignus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5" name="圖片 54" descr="Ingvar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sp>
        <p:nvSpPr>
          <p:cNvPr id="18" name="Rounded Rectangle 32"/>
          <p:cNvSpPr/>
          <p:nvPr/>
        </p:nvSpPr>
        <p:spPr>
          <a:xfrm>
            <a:off x="1864186" y="3198644"/>
            <a:ext cx="512498" cy="7656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 w="38100" cap="flat" cmpd="sng">
            <a:gradFill flip="none" rotWithShape="1">
              <a:gsLst>
                <a:gs pos="99000">
                  <a:schemeClr val="bg1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glow rad="101600">
              <a:srgbClr val="3366FF">
                <a:alpha val="75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圖片 55" descr="Mailk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1672856" y="2433016"/>
            <a:ext cx="2938089" cy="2527200"/>
          </a:xfrm>
          <a:prstGeom prst="wedgeRoundRectCallout">
            <a:avLst>
              <a:gd name="adj1" fmla="val -27498"/>
              <a:gd name="adj2" fmla="val 44928"/>
              <a:gd name="adj3" fmla="val 16667"/>
            </a:avLst>
          </a:prstGeom>
          <a:solidFill>
            <a:schemeClr val="accent1">
              <a:lumMod val="60000"/>
              <a:lumOff val="4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95713" y="2529602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G.Lightseeker</a:t>
            </a:r>
            <a:endParaRPr lang="en-US" altLang="zh-TW" sz="135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HP             180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ATK             45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             70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AGI              2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          $600</a:t>
            </a:r>
          </a:p>
        </p:txBody>
      </p:sp>
      <p:pic>
        <p:nvPicPr>
          <p:cNvPr id="25" name="圖片 24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69" y="2541088"/>
            <a:ext cx="1103552" cy="1301400"/>
          </a:xfrm>
          <a:prstGeom prst="rect">
            <a:avLst/>
          </a:prstGeom>
        </p:spPr>
      </p:pic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76" y="4477047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2955987" y="4493851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7" y="4587169"/>
            <a:ext cx="242888" cy="26431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734185" y="3860645"/>
            <a:ext cx="2645276" cy="607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0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Skill: </a:t>
            </a:r>
            <a:r>
              <a:rPr lang="zh-TW" altLang="en-US" sz="1000" dirty="0">
                <a:solidFill>
                  <a:prstClr val="black"/>
                </a:solidFill>
              </a:rPr>
              <a:t> 神聖</a:t>
            </a:r>
            <a:r>
              <a:rPr lang="zh-TW" altLang="en-US" sz="1000" dirty="0" smtClean="0">
                <a:solidFill>
                  <a:prstClr val="black"/>
                </a:solidFill>
              </a:rPr>
              <a:t>之盾</a:t>
            </a:r>
            <a:endParaRPr lang="en-US" altLang="zh-TW" sz="1000" dirty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        </a:t>
            </a:r>
            <a:r>
              <a:rPr lang="zh-TW" altLang="en-US" sz="1000" dirty="0" smtClean="0">
                <a:solidFill>
                  <a:prstClr val="black"/>
                </a:solidFill>
              </a:rPr>
              <a:t>絕對不會被擊退，且</a:t>
            </a:r>
            <a:r>
              <a:rPr lang="en-US" altLang="zh-TW" sz="1000" dirty="0" smtClean="0">
                <a:solidFill>
                  <a:prstClr val="black"/>
                </a:solidFill>
              </a:rPr>
              <a:t>HP</a:t>
            </a:r>
            <a:r>
              <a:rPr lang="zh-TW" altLang="en-US" sz="1000" dirty="0" smtClean="0">
                <a:solidFill>
                  <a:prstClr val="black"/>
                </a:solidFill>
              </a:rPr>
              <a:t>每秒回復</a:t>
            </a:r>
            <a:r>
              <a:rPr lang="en-US" altLang="zh-TW" sz="1000" dirty="0" smtClean="0">
                <a:solidFill>
                  <a:prstClr val="black"/>
                </a:solidFill>
              </a:rPr>
              <a:t>10</a:t>
            </a:r>
            <a:r>
              <a:rPr lang="zh-TW" altLang="en-US" sz="1000" dirty="0" smtClean="0">
                <a:solidFill>
                  <a:prstClr val="black"/>
                </a:solidFill>
              </a:rPr>
              <a:t>點，</a:t>
            </a:r>
            <a:endParaRPr lang="en-US" altLang="zh-TW" sz="1000" dirty="0" smtClean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      效果持續</a:t>
            </a:r>
            <a:r>
              <a:rPr lang="en-US" altLang="zh-TW" sz="1000" dirty="0" smtClean="0">
                <a:solidFill>
                  <a:prstClr val="black"/>
                </a:solidFill>
              </a:rPr>
              <a:t>40</a:t>
            </a:r>
            <a:r>
              <a:rPr lang="zh-TW" altLang="en-US" sz="1000" dirty="0" smtClean="0">
                <a:solidFill>
                  <a:prstClr val="black"/>
                </a:solidFill>
              </a:rPr>
              <a:t>秒。</a:t>
            </a:r>
            <a:endParaRPr lang="en-US" altLang="zh-TW" sz="1000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59356" y="4488487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4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0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3" name="Rectangle 29">
            <a:hlinkClick r:id="rId15" action="ppaction://hlinksldjump"/>
          </p:cNvPr>
          <p:cNvSpPr/>
          <p:nvPr/>
        </p:nvSpPr>
        <p:spPr>
          <a:xfrm>
            <a:off x="2611322" y="4430915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8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5" name="TextBox 27"/>
          <p:cNvSpPr txBox="1"/>
          <p:nvPr/>
        </p:nvSpPr>
        <p:spPr>
          <a:xfrm>
            <a:off x="457202" y="1434256"/>
            <a:ext cx="72201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0070C0"/>
                </a:solidFill>
              </a:rPr>
              <a:t>This slide provides a wireframe prototype of  “</a:t>
            </a:r>
            <a:r>
              <a:rPr lang="en-US" altLang="zh-TW" sz="2400" dirty="0" smtClean="0">
                <a:solidFill>
                  <a:srgbClr val="0070C0"/>
                </a:solidFill>
              </a:rPr>
              <a:t>Clash of Tower”</a:t>
            </a:r>
            <a:r>
              <a:rPr lang="en-AU" sz="2400" dirty="0" smtClean="0">
                <a:solidFill>
                  <a:srgbClr val="0070C0"/>
                </a:solidFill>
              </a:rPr>
              <a:t> and a few functionality.</a:t>
            </a:r>
          </a:p>
          <a:p>
            <a:endParaRPr lang="en-AU" sz="2400" dirty="0" smtClean="0">
              <a:solidFill>
                <a:srgbClr val="0070C0"/>
              </a:solidFill>
            </a:endParaRPr>
          </a:p>
          <a:p>
            <a:r>
              <a:rPr lang="en-AU" sz="2400" dirty="0" smtClean="0">
                <a:solidFill>
                  <a:srgbClr val="0070C0"/>
                </a:solidFill>
              </a:rPr>
              <a:t>It mimics user interface changes by linking to different slides in the presentation.</a:t>
            </a:r>
          </a:p>
          <a:p>
            <a:endParaRPr lang="en-AU" sz="2400" dirty="0" smtClean="0">
              <a:solidFill>
                <a:srgbClr val="0070C0"/>
              </a:solidFill>
            </a:endParaRPr>
          </a:p>
          <a:p>
            <a:r>
              <a:rPr lang="en-AU" sz="2400" dirty="0" smtClean="0">
                <a:solidFill>
                  <a:srgbClr val="0070C0"/>
                </a:solidFill>
              </a:rPr>
              <a:t>Users can interact with the prototype by clicking on the highlighted hit areas which are hyperlinks to the designated slides.</a:t>
            </a:r>
          </a:p>
          <a:p>
            <a:endParaRPr lang="en-AU" sz="2400" dirty="0" smtClean="0">
              <a:solidFill>
                <a:srgbClr val="0070C0"/>
              </a:solidFill>
            </a:endParaRPr>
          </a:p>
          <a:p>
            <a:r>
              <a:rPr lang="en-AU" sz="2400" dirty="0" smtClean="0">
                <a:solidFill>
                  <a:srgbClr val="0070C0"/>
                </a:solidFill>
              </a:rPr>
              <a:t>Try it yourself.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2068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7" name="圖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28" name="圖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1" y="4143284"/>
            <a:ext cx="921030" cy="350044"/>
          </a:xfrm>
          <a:prstGeom prst="rect">
            <a:avLst/>
          </a:prstGeom>
          <a:effectLst/>
        </p:spPr>
      </p:pic>
      <p:sp>
        <p:nvSpPr>
          <p:cNvPr id="29" name="矩形 28"/>
          <p:cNvSpPr/>
          <p:nvPr/>
        </p:nvSpPr>
        <p:spPr>
          <a:xfrm>
            <a:off x="3344019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30" name="矩形 29"/>
          <p:cNvSpPr/>
          <p:nvPr/>
        </p:nvSpPr>
        <p:spPr>
          <a:xfrm>
            <a:off x="4536811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35" name="圖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37" name="矩形 36"/>
          <p:cNvSpPr/>
          <p:nvPr/>
        </p:nvSpPr>
        <p:spPr>
          <a:xfrm>
            <a:off x="3931514" y="4670410"/>
            <a:ext cx="8574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433" y="191059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9" name="矩形 38"/>
          <p:cNvSpPr/>
          <p:nvPr/>
        </p:nvSpPr>
        <p:spPr>
          <a:xfrm>
            <a:off x="2992440" y="215096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3505" y="2486275"/>
            <a:ext cx="19866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使用者目前點擊的英雄</a:t>
            </a: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顯示的英雄相關訊息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英雄技能與說明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按鈕可以鎖定選擇該英雄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9" name="圖片 48" descr="Alleria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50" name="圖片 49" descr="Bolin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51" name="圖片 50" descr="Denas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52" name="圖片 51" descr="Elora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53" name="圖片 52" descr="Gerald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54" name="圖片 53" descr="Ignus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5" name="圖片 54" descr="Ingvar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pic>
        <p:nvPicPr>
          <p:cNvPr id="56" name="圖片 55" descr="Mailk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18" name="Rounded Rectangle 32"/>
          <p:cNvSpPr/>
          <p:nvPr/>
        </p:nvSpPr>
        <p:spPr>
          <a:xfrm>
            <a:off x="1864186" y="4266960"/>
            <a:ext cx="512498" cy="7656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 w="38100" cap="flat" cmpd="sng">
            <a:gradFill flip="none" rotWithShape="1">
              <a:gsLst>
                <a:gs pos="99000">
                  <a:schemeClr val="bg1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glow rad="101600">
              <a:srgbClr val="3366FF">
                <a:alpha val="75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Rounded Rectangle 2"/>
          <p:cNvSpPr/>
          <p:nvPr/>
        </p:nvSpPr>
        <p:spPr>
          <a:xfrm>
            <a:off x="1672856" y="2433016"/>
            <a:ext cx="2938089" cy="2527200"/>
          </a:xfrm>
          <a:prstGeom prst="wedgeRoundRectCallout">
            <a:avLst>
              <a:gd name="adj1" fmla="val -27498"/>
              <a:gd name="adj2" fmla="val 44928"/>
              <a:gd name="adj3" fmla="val 16667"/>
            </a:avLst>
          </a:prstGeom>
          <a:solidFill>
            <a:schemeClr val="accent1">
              <a:lumMod val="60000"/>
              <a:lumOff val="4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13881" y="2539346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35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Malik </a:t>
            </a:r>
            <a:r>
              <a:rPr lang="en-US" altLang="zh-TW" sz="135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Hammerfury</a:t>
            </a:r>
            <a:endParaRPr lang="en-US" altLang="zh-TW" sz="135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HP             185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ATK             45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             40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AGI              5</a:t>
            </a:r>
          </a:p>
          <a:p>
            <a:r>
              <a:rPr lang="en-US" altLang="zh-TW" sz="135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          $600</a:t>
            </a:r>
          </a:p>
        </p:txBody>
      </p:sp>
      <p:pic>
        <p:nvPicPr>
          <p:cNvPr id="25" name="圖片 24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69" y="2541088"/>
            <a:ext cx="1103552" cy="1301400"/>
          </a:xfrm>
          <a:prstGeom prst="rect">
            <a:avLst/>
          </a:prstGeom>
        </p:spPr>
      </p:pic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76" y="4448902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2983565" y="4454907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2" y="4661508"/>
            <a:ext cx="242888" cy="26431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728349" y="3855247"/>
            <a:ext cx="2680542" cy="607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0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 Skill: </a:t>
            </a:r>
            <a:r>
              <a:rPr lang="zh-TW" altLang="en-US" sz="1000" dirty="0">
                <a:solidFill>
                  <a:prstClr val="black"/>
                </a:solidFill>
              </a:rPr>
              <a:t> 狂暴</a:t>
            </a:r>
            <a:endParaRPr lang="en-US" altLang="zh-TW" sz="1000" dirty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        </a:t>
            </a:r>
            <a:r>
              <a:rPr lang="zh-TW" altLang="en-US" sz="1000" dirty="0" smtClean="0">
                <a:solidFill>
                  <a:prstClr val="black"/>
                </a:solidFill>
              </a:rPr>
              <a:t>  攻擊力提升</a:t>
            </a:r>
            <a:r>
              <a:rPr lang="en-US" altLang="zh-TW" sz="1000" dirty="0" smtClean="0">
                <a:solidFill>
                  <a:prstClr val="black"/>
                </a:solidFill>
              </a:rPr>
              <a:t>100%</a:t>
            </a:r>
            <a:r>
              <a:rPr lang="zh-TW" altLang="en-US" sz="1000" dirty="0">
                <a:solidFill>
                  <a:prstClr val="black"/>
                </a:solidFill>
              </a:rPr>
              <a:t>，移動速度提升</a:t>
            </a:r>
            <a:r>
              <a:rPr lang="en-US" altLang="zh-TW" sz="1000" dirty="0">
                <a:solidFill>
                  <a:prstClr val="black"/>
                </a:solidFill>
              </a:rPr>
              <a:t>50%</a:t>
            </a:r>
            <a:r>
              <a:rPr lang="zh-TW" altLang="en-US" sz="1000" dirty="0" smtClean="0">
                <a:solidFill>
                  <a:prstClr val="black"/>
                </a:solidFill>
              </a:rPr>
              <a:t>，</a:t>
            </a:r>
            <a:endParaRPr lang="en-US" altLang="zh-TW" sz="1000" dirty="0" smtClean="0">
              <a:solidFill>
                <a:prstClr val="black"/>
              </a:solidFill>
            </a:endParaRPr>
          </a:p>
          <a:p>
            <a:pPr lvl="0"/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        洨果持續</a:t>
            </a:r>
            <a:r>
              <a:rPr lang="en-US" altLang="zh-TW" sz="1000" dirty="0">
                <a:solidFill>
                  <a:prstClr val="black"/>
                </a:solidFill>
              </a:rPr>
              <a:t>3</a:t>
            </a:r>
            <a:r>
              <a:rPr lang="en-US" altLang="zh-TW" sz="1000" dirty="0" smtClean="0">
                <a:solidFill>
                  <a:prstClr val="black"/>
                </a:solidFill>
              </a:rPr>
              <a:t>0</a:t>
            </a:r>
            <a:r>
              <a:rPr lang="zh-TW" altLang="en-US" sz="1000" dirty="0" smtClean="0">
                <a:solidFill>
                  <a:prstClr val="black"/>
                </a:solidFill>
              </a:rPr>
              <a:t>秒。</a:t>
            </a:r>
            <a:endParaRPr lang="en-US" altLang="zh-TW" sz="1000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59631" y="4492716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4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0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3" name="Rectangle 29">
            <a:hlinkClick r:id="rId15" action="ppaction://hlinksldjump"/>
          </p:cNvPr>
          <p:cNvSpPr/>
          <p:nvPr/>
        </p:nvSpPr>
        <p:spPr>
          <a:xfrm>
            <a:off x="2611322" y="4430915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4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Main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6956665" y="4437112"/>
            <a:ext cx="2115235" cy="2285842"/>
            <a:chOff x="2456765" y="3643488"/>
            <a:chExt cx="2713862" cy="2890857"/>
          </a:xfrm>
        </p:grpSpPr>
        <p:sp>
          <p:nvSpPr>
            <p:cNvPr id="111" name="圓角化同側角落矩形 110"/>
            <p:cNvSpPr/>
            <p:nvPr/>
          </p:nvSpPr>
          <p:spPr>
            <a:xfrm flipV="1">
              <a:off x="2456765" y="5364215"/>
              <a:ext cx="1350150" cy="1170130"/>
            </a:xfrm>
            <a:prstGeom prst="round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圓角化單一角落矩形 111"/>
            <p:cNvSpPr/>
            <p:nvPr/>
          </p:nvSpPr>
          <p:spPr>
            <a:xfrm>
              <a:off x="333891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圓角化單一角落矩形 112"/>
            <p:cNvSpPr/>
            <p:nvPr/>
          </p:nvSpPr>
          <p:spPr>
            <a:xfrm flipH="1">
              <a:off x="245676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2924765" y="4509120"/>
              <a:ext cx="414150" cy="810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005105" y="4554125"/>
              <a:ext cx="216745" cy="675075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63500" h="285750"/>
              <a:bevelB w="38100" h="165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手繪多邊形 115"/>
            <p:cNvSpPr/>
            <p:nvPr/>
          </p:nvSpPr>
          <p:spPr>
            <a:xfrm>
              <a:off x="3130906" y="3643488"/>
              <a:ext cx="2039721" cy="865632"/>
            </a:xfrm>
            <a:custGeom>
              <a:avLst/>
              <a:gdLst>
                <a:gd name="connsiteX0" fmla="*/ 0 w 2039721"/>
                <a:gd name="connsiteY0" fmla="*/ 865632 h 865632"/>
                <a:gd name="connsiteX1" fmla="*/ 263347 w 2039721"/>
                <a:gd name="connsiteY1" fmla="*/ 338938 h 865632"/>
                <a:gd name="connsiteX2" fmla="*/ 943660 w 2039721"/>
                <a:gd name="connsiteY2" fmla="*/ 419405 h 865632"/>
                <a:gd name="connsiteX3" fmla="*/ 950976 w 2039721"/>
                <a:gd name="connsiteY3" fmla="*/ 53645 h 865632"/>
                <a:gd name="connsiteX4" fmla="*/ 1872691 w 2039721"/>
                <a:gd name="connsiteY4" fmla="*/ 97536 h 865632"/>
                <a:gd name="connsiteX5" fmla="*/ 1953158 w 2039721"/>
                <a:gd name="connsiteY5" fmla="*/ 97536 h 8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9721" h="865632">
                  <a:moveTo>
                    <a:pt x="0" y="865632"/>
                  </a:moveTo>
                  <a:cubicBezTo>
                    <a:pt x="53035" y="639470"/>
                    <a:pt x="106070" y="413309"/>
                    <a:pt x="263347" y="338938"/>
                  </a:cubicBezTo>
                  <a:cubicBezTo>
                    <a:pt x="420624" y="264567"/>
                    <a:pt x="829055" y="466954"/>
                    <a:pt x="943660" y="419405"/>
                  </a:cubicBezTo>
                  <a:cubicBezTo>
                    <a:pt x="1058265" y="371856"/>
                    <a:pt x="796138" y="107290"/>
                    <a:pt x="950976" y="53645"/>
                  </a:cubicBezTo>
                  <a:cubicBezTo>
                    <a:pt x="1105815" y="0"/>
                    <a:pt x="1705661" y="90221"/>
                    <a:pt x="1872691" y="97536"/>
                  </a:cubicBezTo>
                  <a:cubicBezTo>
                    <a:pt x="2039721" y="104851"/>
                    <a:pt x="1996439" y="101193"/>
                    <a:pt x="1953158" y="97536"/>
                  </a:cubicBezTo>
                </a:path>
              </a:pathLst>
            </a:cu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7" name="Rectangle 29">
            <a:hlinkClick r:id="rId2" action="ppaction://hlinksldjump"/>
          </p:cNvPr>
          <p:cNvSpPr/>
          <p:nvPr/>
        </p:nvSpPr>
        <p:spPr>
          <a:xfrm>
            <a:off x="7321414" y="5130364"/>
            <a:ext cx="322796" cy="199527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↑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8" name="Rectangle 29">
            <a:hlinkClick r:id="rId3" action="ppaction://hlinksldjump"/>
          </p:cNvPr>
          <p:cNvSpPr/>
          <p:nvPr/>
        </p:nvSpPr>
        <p:spPr>
          <a:xfrm>
            <a:off x="7321414" y="5515730"/>
            <a:ext cx="322796" cy="199527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↓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9" name="TextBox 28"/>
          <p:cNvSpPr txBox="1"/>
          <p:nvPr/>
        </p:nvSpPr>
        <p:spPr>
          <a:xfrm>
            <a:off x="6859270" y="471730"/>
            <a:ext cx="2249234" cy="389337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主遊戲畫面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  <a:latin typeface="+mj-lt"/>
              </a:rPr>
              <a:t>①士兵</a:t>
            </a:r>
            <a:endParaRPr lang="en-US" altLang="zh-TW" sz="1300" b="1" dirty="0" smtClean="0">
              <a:solidFill>
                <a:srgbClr val="C00000"/>
              </a:solidFill>
              <a:latin typeface="+mj-lt"/>
            </a:endParaRPr>
          </a:p>
          <a:p>
            <a:pPr marL="180000"/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點擊查看細節，拖移派出。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點擊派出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使者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雙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擊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升級塔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④塔主動攻擊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/>
              <a:t>寶劍由白漸黃，全黃點擊即可攻擊。</a:t>
            </a:r>
            <a:endParaRPr lang="en-US" altLang="zh-TW" sz="1300" dirty="0" smtClean="0"/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⑤英雄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/>
              <a:t>紅條為英雄生命。藍條為英雄氣力，集滿後點擊發動技能。</a:t>
            </a:r>
            <a:endParaRPr lang="en-US" altLang="zh-TW" sz="1300" dirty="0" smtClean="0"/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⑥王都系統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使者抵達王都後即出現通知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，點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擊使用王都系統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預設視角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⑧生命與金錢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金錢會隨時間累積。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20" name="TextBox 28"/>
          <p:cNvSpPr txBox="1"/>
          <p:nvPr/>
        </p:nvSpPr>
        <p:spPr>
          <a:xfrm>
            <a:off x="8037640" y="4941168"/>
            <a:ext cx="1070864" cy="55399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1000" b="1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Scroll wheel:</a:t>
            </a:r>
          </a:p>
          <a:p>
            <a:r>
              <a:rPr lang="en-AU" sz="1000" b="1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Up : zoom in</a:t>
            </a:r>
          </a:p>
          <a:p>
            <a:r>
              <a:rPr lang="en-AU" sz="1000" b="1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Down: zoom out</a:t>
            </a:r>
            <a:endParaRPr lang="en-AU" sz="1300" b="1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21" name="Rectangle 29">
            <a:hlinkClick r:id="rId4" action="ppaction://hlinksldjump"/>
          </p:cNvPr>
          <p:cNvSpPr/>
          <p:nvPr/>
        </p:nvSpPr>
        <p:spPr>
          <a:xfrm>
            <a:off x="6516217" y="5965817"/>
            <a:ext cx="322796" cy="19952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←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2" name="Rectangle 29">
            <a:hlinkClick r:id="rId5" action="ppaction://hlinksldjump"/>
          </p:cNvPr>
          <p:cNvSpPr/>
          <p:nvPr/>
        </p:nvSpPr>
        <p:spPr>
          <a:xfrm>
            <a:off x="8136397" y="5965817"/>
            <a:ext cx="322796" cy="19952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→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3" name="Rectangle 29">
            <a:hlinkClick r:id="rId6" action="ppaction://hlinksldjump"/>
          </p:cNvPr>
          <p:cNvSpPr/>
          <p:nvPr/>
        </p:nvSpPr>
        <p:spPr>
          <a:xfrm>
            <a:off x="7320685" y="4437152"/>
            <a:ext cx="322796" cy="19952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↑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4" name="Rectangle 29">
            <a:hlinkClick r:id="rId7" action="ppaction://hlinksldjump"/>
          </p:cNvPr>
          <p:cNvSpPr/>
          <p:nvPr/>
        </p:nvSpPr>
        <p:spPr>
          <a:xfrm>
            <a:off x="7345549" y="6453376"/>
            <a:ext cx="322796" cy="19952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↓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sp>
        <p:nvSpPr>
          <p:cNvPr id="153" name="Rectangle 29">
            <a:hlinkClick r:id="rId14" action="ppaction://hlinksldjump"/>
          </p:cNvPr>
          <p:cNvSpPr/>
          <p:nvPr/>
        </p:nvSpPr>
        <p:spPr>
          <a:xfrm>
            <a:off x="5580112" y="5013176"/>
            <a:ext cx="876513" cy="792088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1000/1000</a:t>
            </a:r>
            <a:endParaRPr lang="zh-TW" altLang="en-US" sz="1000" dirty="0"/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1000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1000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21529" name="右大括弧 21528"/>
          <p:cNvSpPr/>
          <p:nvPr/>
        </p:nvSpPr>
        <p:spPr>
          <a:xfrm rot="5400000">
            <a:off x="2750338" y="4701770"/>
            <a:ext cx="289130" cy="258810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21534" name="直線單箭頭接點 21533"/>
          <p:cNvCxnSpPr/>
          <p:nvPr/>
        </p:nvCxnSpPr>
        <p:spPr>
          <a:xfrm>
            <a:off x="708431" y="5805264"/>
            <a:ext cx="263" cy="36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>
            <a:off x="5004048" y="5805264"/>
            <a:ext cx="263" cy="36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>
            <a:off x="6227928" y="5802424"/>
            <a:ext cx="263" cy="365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手繪多邊形 2060"/>
          <p:cNvSpPr/>
          <p:nvPr/>
        </p:nvSpPr>
        <p:spPr>
          <a:xfrm>
            <a:off x="1758950" y="4464825"/>
            <a:ext cx="1187450" cy="692407"/>
          </a:xfrm>
          <a:custGeom>
            <a:avLst/>
            <a:gdLst>
              <a:gd name="connsiteX0" fmla="*/ 0 w 1187450"/>
              <a:gd name="connsiteY0" fmla="*/ 692407 h 692407"/>
              <a:gd name="connsiteX1" fmla="*/ 6350 w 1187450"/>
              <a:gd name="connsiteY1" fmla="*/ 393957 h 692407"/>
              <a:gd name="connsiteX2" fmla="*/ 31750 w 1187450"/>
              <a:gd name="connsiteY2" fmla="*/ 330457 h 692407"/>
              <a:gd name="connsiteX3" fmla="*/ 38100 w 1187450"/>
              <a:gd name="connsiteY3" fmla="*/ 298707 h 692407"/>
              <a:gd name="connsiteX4" fmla="*/ 63500 w 1187450"/>
              <a:gd name="connsiteY4" fmla="*/ 279657 h 692407"/>
              <a:gd name="connsiteX5" fmla="*/ 101600 w 1187450"/>
              <a:gd name="connsiteY5" fmla="*/ 254257 h 692407"/>
              <a:gd name="connsiteX6" fmla="*/ 127000 w 1187450"/>
              <a:gd name="connsiteY6" fmla="*/ 241557 h 692407"/>
              <a:gd name="connsiteX7" fmla="*/ 228600 w 1187450"/>
              <a:gd name="connsiteY7" fmla="*/ 222507 h 692407"/>
              <a:gd name="connsiteX8" fmla="*/ 260350 w 1187450"/>
              <a:gd name="connsiteY8" fmla="*/ 216157 h 692407"/>
              <a:gd name="connsiteX9" fmla="*/ 361950 w 1187450"/>
              <a:gd name="connsiteY9" fmla="*/ 209807 h 692407"/>
              <a:gd name="connsiteX10" fmla="*/ 393700 w 1187450"/>
              <a:gd name="connsiteY10" fmla="*/ 197107 h 692407"/>
              <a:gd name="connsiteX11" fmla="*/ 412750 w 1187450"/>
              <a:gd name="connsiteY11" fmla="*/ 190757 h 692407"/>
              <a:gd name="connsiteX12" fmla="*/ 431800 w 1187450"/>
              <a:gd name="connsiteY12" fmla="*/ 165357 h 692407"/>
              <a:gd name="connsiteX13" fmla="*/ 438150 w 1187450"/>
              <a:gd name="connsiteY13" fmla="*/ 146307 h 692407"/>
              <a:gd name="connsiteX14" fmla="*/ 476250 w 1187450"/>
              <a:gd name="connsiteY14" fmla="*/ 108207 h 692407"/>
              <a:gd name="connsiteX15" fmla="*/ 482600 w 1187450"/>
              <a:gd name="connsiteY15" fmla="*/ 89157 h 692407"/>
              <a:gd name="connsiteX16" fmla="*/ 552450 w 1187450"/>
              <a:gd name="connsiteY16" fmla="*/ 51057 h 692407"/>
              <a:gd name="connsiteX17" fmla="*/ 590550 w 1187450"/>
              <a:gd name="connsiteY17" fmla="*/ 38357 h 692407"/>
              <a:gd name="connsiteX18" fmla="*/ 615950 w 1187450"/>
              <a:gd name="connsiteY18" fmla="*/ 25657 h 692407"/>
              <a:gd name="connsiteX19" fmla="*/ 666750 w 1187450"/>
              <a:gd name="connsiteY19" fmla="*/ 19307 h 692407"/>
              <a:gd name="connsiteX20" fmla="*/ 742950 w 1187450"/>
              <a:gd name="connsiteY20" fmla="*/ 257 h 692407"/>
              <a:gd name="connsiteX21" fmla="*/ 895350 w 1187450"/>
              <a:gd name="connsiteY21" fmla="*/ 6607 h 692407"/>
              <a:gd name="connsiteX22" fmla="*/ 933450 w 1187450"/>
              <a:gd name="connsiteY22" fmla="*/ 19307 h 692407"/>
              <a:gd name="connsiteX23" fmla="*/ 977900 w 1187450"/>
              <a:gd name="connsiteY23" fmla="*/ 38357 h 692407"/>
              <a:gd name="connsiteX24" fmla="*/ 996950 w 1187450"/>
              <a:gd name="connsiteY24" fmla="*/ 44707 h 692407"/>
              <a:gd name="connsiteX25" fmla="*/ 1117600 w 1187450"/>
              <a:gd name="connsiteY25" fmla="*/ 51057 h 692407"/>
              <a:gd name="connsiteX26" fmla="*/ 1168400 w 1187450"/>
              <a:gd name="connsiteY26" fmla="*/ 70107 h 692407"/>
              <a:gd name="connsiteX27" fmla="*/ 1187450 w 1187450"/>
              <a:gd name="connsiteY27" fmla="*/ 89157 h 69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87450" h="692407">
                <a:moveTo>
                  <a:pt x="0" y="692407"/>
                </a:moveTo>
                <a:cubicBezTo>
                  <a:pt x="2117" y="592924"/>
                  <a:pt x="2734" y="493397"/>
                  <a:pt x="6350" y="393957"/>
                </a:cubicBezTo>
                <a:cubicBezTo>
                  <a:pt x="8344" y="339119"/>
                  <a:pt x="872" y="351042"/>
                  <a:pt x="31750" y="330457"/>
                </a:cubicBezTo>
                <a:cubicBezTo>
                  <a:pt x="33867" y="319874"/>
                  <a:pt x="32380" y="307859"/>
                  <a:pt x="38100" y="298707"/>
                </a:cubicBezTo>
                <a:cubicBezTo>
                  <a:pt x="43709" y="289732"/>
                  <a:pt x="54830" y="285726"/>
                  <a:pt x="63500" y="279657"/>
                </a:cubicBezTo>
                <a:cubicBezTo>
                  <a:pt x="76004" y="270904"/>
                  <a:pt x="88512" y="262110"/>
                  <a:pt x="101600" y="254257"/>
                </a:cubicBezTo>
                <a:cubicBezTo>
                  <a:pt x="109717" y="249387"/>
                  <a:pt x="117817" y="243853"/>
                  <a:pt x="127000" y="241557"/>
                </a:cubicBezTo>
                <a:cubicBezTo>
                  <a:pt x="160428" y="233200"/>
                  <a:pt x="194812" y="229265"/>
                  <a:pt x="228600" y="222507"/>
                </a:cubicBezTo>
                <a:cubicBezTo>
                  <a:pt x="239183" y="220390"/>
                  <a:pt x="249606" y="217180"/>
                  <a:pt x="260350" y="216157"/>
                </a:cubicBezTo>
                <a:cubicBezTo>
                  <a:pt x="294130" y="212940"/>
                  <a:pt x="328083" y="211924"/>
                  <a:pt x="361950" y="209807"/>
                </a:cubicBezTo>
                <a:cubicBezTo>
                  <a:pt x="372533" y="205574"/>
                  <a:pt x="383027" y="201109"/>
                  <a:pt x="393700" y="197107"/>
                </a:cubicBezTo>
                <a:cubicBezTo>
                  <a:pt x="399967" y="194757"/>
                  <a:pt x="407608" y="195042"/>
                  <a:pt x="412750" y="190757"/>
                </a:cubicBezTo>
                <a:cubicBezTo>
                  <a:pt x="420880" y="183982"/>
                  <a:pt x="425450" y="173824"/>
                  <a:pt x="431800" y="165357"/>
                </a:cubicBezTo>
                <a:cubicBezTo>
                  <a:pt x="433917" y="159007"/>
                  <a:pt x="434041" y="151591"/>
                  <a:pt x="438150" y="146307"/>
                </a:cubicBezTo>
                <a:cubicBezTo>
                  <a:pt x="449177" y="132130"/>
                  <a:pt x="476250" y="108207"/>
                  <a:pt x="476250" y="108207"/>
                </a:cubicBezTo>
                <a:cubicBezTo>
                  <a:pt x="478367" y="101857"/>
                  <a:pt x="478244" y="94239"/>
                  <a:pt x="482600" y="89157"/>
                </a:cubicBezTo>
                <a:cubicBezTo>
                  <a:pt x="506234" y="61584"/>
                  <a:pt x="519834" y="61929"/>
                  <a:pt x="552450" y="51057"/>
                </a:cubicBezTo>
                <a:cubicBezTo>
                  <a:pt x="565150" y="46824"/>
                  <a:pt x="578576" y="44344"/>
                  <a:pt x="590550" y="38357"/>
                </a:cubicBezTo>
                <a:cubicBezTo>
                  <a:pt x="599017" y="34124"/>
                  <a:pt x="606767" y="27953"/>
                  <a:pt x="615950" y="25657"/>
                </a:cubicBezTo>
                <a:cubicBezTo>
                  <a:pt x="632506" y="21518"/>
                  <a:pt x="649817" y="21424"/>
                  <a:pt x="666750" y="19307"/>
                </a:cubicBezTo>
                <a:cubicBezTo>
                  <a:pt x="690479" y="11397"/>
                  <a:pt x="719599" y="965"/>
                  <a:pt x="742950" y="257"/>
                </a:cubicBezTo>
                <a:cubicBezTo>
                  <a:pt x="793771" y="-1283"/>
                  <a:pt x="844550" y="4490"/>
                  <a:pt x="895350" y="6607"/>
                </a:cubicBezTo>
                <a:cubicBezTo>
                  <a:pt x="908050" y="10840"/>
                  <a:pt x="922311" y="11881"/>
                  <a:pt x="933450" y="19307"/>
                </a:cubicBezTo>
                <a:cubicBezTo>
                  <a:pt x="962451" y="38641"/>
                  <a:pt x="942021" y="28106"/>
                  <a:pt x="977900" y="38357"/>
                </a:cubicBezTo>
                <a:cubicBezTo>
                  <a:pt x="984336" y="40196"/>
                  <a:pt x="990284" y="44101"/>
                  <a:pt x="996950" y="44707"/>
                </a:cubicBezTo>
                <a:cubicBezTo>
                  <a:pt x="1037057" y="48353"/>
                  <a:pt x="1077383" y="48940"/>
                  <a:pt x="1117600" y="51057"/>
                </a:cubicBezTo>
                <a:cubicBezTo>
                  <a:pt x="1146402" y="56817"/>
                  <a:pt x="1147746" y="52895"/>
                  <a:pt x="1168400" y="70107"/>
                </a:cubicBezTo>
                <a:cubicBezTo>
                  <a:pt x="1175299" y="75856"/>
                  <a:pt x="1187450" y="89157"/>
                  <a:pt x="1187450" y="89157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63" name="圖片 206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2" y="1652730"/>
            <a:ext cx="341349" cy="341349"/>
          </a:xfrm>
          <a:prstGeom prst="rect">
            <a:avLst/>
          </a:prstGeom>
        </p:spPr>
      </p:pic>
      <p:sp>
        <p:nvSpPr>
          <p:cNvPr id="196" name="Rectangle 29">
            <a:hlinkClick r:id="rId25" action="ppaction://hlinksldjump"/>
          </p:cNvPr>
          <p:cNvSpPr/>
          <p:nvPr/>
        </p:nvSpPr>
        <p:spPr>
          <a:xfrm>
            <a:off x="143528" y="1556792"/>
            <a:ext cx="527515" cy="46893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27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2738861" y="6161746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/>
              <a:t> </a:t>
            </a:r>
          </a:p>
        </p:txBody>
      </p:sp>
      <p:sp>
        <p:nvSpPr>
          <p:cNvPr id="101" name="文字方塊 100"/>
          <p:cNvSpPr txBox="1"/>
          <p:nvPr/>
        </p:nvSpPr>
        <p:spPr>
          <a:xfrm>
            <a:off x="517776" y="6161706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02" name="文字方塊 101"/>
          <p:cNvSpPr txBox="1"/>
          <p:nvPr/>
        </p:nvSpPr>
        <p:spPr>
          <a:xfrm>
            <a:off x="3485845" y="2822838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04" name="文字方塊 103"/>
          <p:cNvSpPr txBox="1"/>
          <p:nvPr/>
        </p:nvSpPr>
        <p:spPr>
          <a:xfrm>
            <a:off x="6061076" y="616814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05" name="文字方塊 104"/>
          <p:cNvSpPr txBox="1"/>
          <p:nvPr/>
        </p:nvSpPr>
        <p:spPr>
          <a:xfrm>
            <a:off x="4846550" y="616814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06" name="文字方塊 105"/>
          <p:cNvSpPr txBox="1"/>
          <p:nvPr/>
        </p:nvSpPr>
        <p:spPr>
          <a:xfrm>
            <a:off x="284308" y="76470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/>
              <a:t> </a:t>
            </a:r>
          </a:p>
        </p:txBody>
      </p:sp>
      <p:cxnSp>
        <p:nvCxnSpPr>
          <p:cNvPr id="21506" name="直線單箭頭接點 21505"/>
          <p:cNvCxnSpPr/>
          <p:nvPr/>
        </p:nvCxnSpPr>
        <p:spPr>
          <a:xfrm flipV="1">
            <a:off x="441805" y="1074010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字方塊 124"/>
          <p:cNvSpPr txBox="1"/>
          <p:nvPr/>
        </p:nvSpPr>
        <p:spPr>
          <a:xfrm>
            <a:off x="742094" y="76470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26" name="文字方塊 125"/>
          <p:cNvSpPr txBox="1"/>
          <p:nvPr/>
        </p:nvSpPr>
        <p:spPr>
          <a:xfrm>
            <a:off x="4654795" y="147416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8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54" name="Rectangle 29">
            <a:hlinkClick r:id="rId28" action="ppaction://hlinksldjump"/>
          </p:cNvPr>
          <p:cNvSpPr/>
          <p:nvPr/>
        </p:nvSpPr>
        <p:spPr>
          <a:xfrm>
            <a:off x="229200" y="5011201"/>
            <a:ext cx="958426" cy="8661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61" name="Rectangle 29">
            <a:hlinkClick r:id="rId29" action="ppaction://hlinksldjump"/>
          </p:cNvPr>
          <p:cNvSpPr/>
          <p:nvPr/>
        </p:nvSpPr>
        <p:spPr>
          <a:xfrm rot="19860970">
            <a:off x="2471308" y="4386141"/>
            <a:ext cx="1148828" cy="659182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5" name="Rectangle 29">
            <a:hlinkClick r:id="rId30" action="ppaction://hlinksldjump"/>
          </p:cNvPr>
          <p:cNvSpPr/>
          <p:nvPr/>
        </p:nvSpPr>
        <p:spPr>
          <a:xfrm>
            <a:off x="1309320" y="5011201"/>
            <a:ext cx="958426" cy="8661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56" name="Rectangle 29">
            <a:hlinkClick r:id="rId31" action="ppaction://hlinksldjump"/>
          </p:cNvPr>
          <p:cNvSpPr/>
          <p:nvPr/>
        </p:nvSpPr>
        <p:spPr>
          <a:xfrm>
            <a:off x="2411760" y="5013216"/>
            <a:ext cx="958426" cy="8661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57" name="Rectangle 29">
            <a:hlinkClick r:id="rId32" action="ppaction://hlinksldjump"/>
          </p:cNvPr>
          <p:cNvSpPr/>
          <p:nvPr/>
        </p:nvSpPr>
        <p:spPr>
          <a:xfrm>
            <a:off x="3491880" y="5013216"/>
            <a:ext cx="958426" cy="8661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63" name="Rectangle 29">
            <a:hlinkClick r:id="rId33" action="ppaction://hlinksldjump"/>
          </p:cNvPr>
          <p:cNvSpPr/>
          <p:nvPr/>
        </p:nvSpPr>
        <p:spPr>
          <a:xfrm>
            <a:off x="4549680" y="5013216"/>
            <a:ext cx="958426" cy="8661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62" name="Rectangle 29">
            <a:hlinkClick r:id="rId34" action="ppaction://hlinksldjump"/>
          </p:cNvPr>
          <p:cNvSpPr/>
          <p:nvPr/>
        </p:nvSpPr>
        <p:spPr>
          <a:xfrm>
            <a:off x="3563888" y="2416472"/>
            <a:ext cx="945105" cy="216465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solidFill>
            <a:srgbClr val="1B161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1000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-36512" y="-5898"/>
            <a:ext cx="4025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新細明體"/>
                <a:ea typeface="新細明體"/>
              </a:rPr>
              <a:t>★</a:t>
            </a:r>
            <a:r>
              <a:rPr lang="zh-TW" altLang="en-US" sz="1600" b="1" dirty="0" smtClean="0">
                <a:solidFill>
                  <a:srgbClr val="C00000"/>
                </a:solidFill>
                <a:latin typeface="新細明體"/>
                <a:ea typeface="新細明體"/>
              </a:rPr>
              <a:t>寶塔</a:t>
            </a:r>
            <a:r>
              <a:rPr lang="en-US" altLang="zh-TW" sz="1600" b="1" dirty="0" smtClean="0">
                <a:solidFill>
                  <a:srgbClr val="C00000"/>
                </a:solidFill>
                <a:latin typeface="新細明體"/>
                <a:ea typeface="新細明體"/>
              </a:rPr>
              <a:t>HP</a:t>
            </a:r>
            <a:r>
              <a:rPr lang="zh-TW" altLang="en-US" sz="1600" b="1" dirty="0" smtClean="0">
                <a:solidFill>
                  <a:srgbClr val="C00000"/>
                </a:solidFill>
                <a:latin typeface="新細明體"/>
                <a:ea typeface="新細明體"/>
              </a:rPr>
              <a:t>歸零 </a:t>
            </a:r>
            <a:r>
              <a:rPr lang="zh-TW" altLang="en-US" sz="1600" b="1" dirty="0" smtClean="0">
                <a:latin typeface="新細明體"/>
                <a:ea typeface="新細明體"/>
              </a:rPr>
              <a:t>或 </a:t>
            </a:r>
            <a:r>
              <a:rPr lang="zh-TW" altLang="en-US" sz="1600" b="1" dirty="0" smtClean="0">
                <a:solidFill>
                  <a:srgbClr val="C00000"/>
                </a:solidFill>
                <a:latin typeface="新細明體"/>
                <a:ea typeface="新細明體"/>
              </a:rPr>
              <a:t>時間歸零</a:t>
            </a:r>
            <a:r>
              <a:rPr lang="zh-TW" altLang="en-US" sz="1600" b="1" dirty="0" smtClean="0">
                <a:latin typeface="新細明體"/>
                <a:ea typeface="新細明體"/>
              </a:rPr>
              <a:t>，遊戲即結束。</a:t>
            </a:r>
            <a:endParaRPr lang="en-US" altLang="zh-TW" sz="1600" b="1" dirty="0" smtClean="0">
              <a:latin typeface="新細明體"/>
              <a:ea typeface="新細明體"/>
            </a:endParaRPr>
          </a:p>
          <a:p>
            <a:r>
              <a:rPr lang="zh-TW" altLang="en-US" sz="1600" b="1" dirty="0" smtClean="0">
                <a:latin typeface="新細明體"/>
                <a:ea typeface="新細明體"/>
              </a:rPr>
              <a:t>    </a:t>
            </a:r>
            <a:r>
              <a:rPr lang="en-US" altLang="zh-TW" sz="1600" b="1" dirty="0" smtClean="0">
                <a:latin typeface="新細明體"/>
                <a:ea typeface="新細明體"/>
              </a:rPr>
              <a:t>【</a:t>
            </a:r>
            <a:r>
              <a:rPr lang="zh-TW" altLang="en-US" sz="1600" b="1" dirty="0" smtClean="0"/>
              <a:t>點擊</a:t>
            </a:r>
            <a:r>
              <a:rPr lang="zh-TW" altLang="en-US" sz="1600" b="1" dirty="0" smtClean="0">
                <a:hlinkClick r:id="rId35" action="ppaction://hlinksldjump"/>
              </a:rPr>
              <a:t>此處</a:t>
            </a:r>
            <a:r>
              <a:rPr lang="zh-TW" altLang="en-US" sz="1600" b="1" dirty="0" smtClean="0"/>
              <a:t>查看遊戲結束的介面</a:t>
            </a:r>
            <a:r>
              <a:rPr lang="en-US" altLang="zh-TW" sz="1600" b="1" dirty="0" smtClean="0"/>
              <a:t>】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2395530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Camera </a:t>
            </a:r>
            <a:r>
              <a:rPr lang="en-US" altLang="zh-TW" dirty="0" smtClean="0"/>
              <a:t>Zoom In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6956665" y="4437112"/>
            <a:ext cx="2115235" cy="2285842"/>
            <a:chOff x="2456765" y="3643488"/>
            <a:chExt cx="2713862" cy="2890857"/>
          </a:xfrm>
        </p:grpSpPr>
        <p:sp>
          <p:nvSpPr>
            <p:cNvPr id="111" name="圓角化同側角落矩形 110"/>
            <p:cNvSpPr/>
            <p:nvPr/>
          </p:nvSpPr>
          <p:spPr>
            <a:xfrm flipV="1">
              <a:off x="2456765" y="5364215"/>
              <a:ext cx="1350150" cy="1170130"/>
            </a:xfrm>
            <a:prstGeom prst="round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圓角化單一角落矩形 111"/>
            <p:cNvSpPr/>
            <p:nvPr/>
          </p:nvSpPr>
          <p:spPr>
            <a:xfrm>
              <a:off x="333891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圓角化單一角落矩形 112"/>
            <p:cNvSpPr/>
            <p:nvPr/>
          </p:nvSpPr>
          <p:spPr>
            <a:xfrm flipH="1">
              <a:off x="245676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2924765" y="4509120"/>
              <a:ext cx="414150" cy="810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005105" y="4554125"/>
              <a:ext cx="216745" cy="675075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63500" h="285750"/>
              <a:bevelB w="38100" h="165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手繪多邊形 115"/>
            <p:cNvSpPr/>
            <p:nvPr/>
          </p:nvSpPr>
          <p:spPr>
            <a:xfrm>
              <a:off x="3130906" y="3643488"/>
              <a:ext cx="2039721" cy="865632"/>
            </a:xfrm>
            <a:custGeom>
              <a:avLst/>
              <a:gdLst>
                <a:gd name="connsiteX0" fmla="*/ 0 w 2039721"/>
                <a:gd name="connsiteY0" fmla="*/ 865632 h 865632"/>
                <a:gd name="connsiteX1" fmla="*/ 263347 w 2039721"/>
                <a:gd name="connsiteY1" fmla="*/ 338938 h 865632"/>
                <a:gd name="connsiteX2" fmla="*/ 943660 w 2039721"/>
                <a:gd name="connsiteY2" fmla="*/ 419405 h 865632"/>
                <a:gd name="connsiteX3" fmla="*/ 950976 w 2039721"/>
                <a:gd name="connsiteY3" fmla="*/ 53645 h 865632"/>
                <a:gd name="connsiteX4" fmla="*/ 1872691 w 2039721"/>
                <a:gd name="connsiteY4" fmla="*/ 97536 h 865632"/>
                <a:gd name="connsiteX5" fmla="*/ 1953158 w 2039721"/>
                <a:gd name="connsiteY5" fmla="*/ 97536 h 8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9721" h="865632">
                  <a:moveTo>
                    <a:pt x="0" y="865632"/>
                  </a:moveTo>
                  <a:cubicBezTo>
                    <a:pt x="53035" y="639470"/>
                    <a:pt x="106070" y="413309"/>
                    <a:pt x="263347" y="338938"/>
                  </a:cubicBezTo>
                  <a:cubicBezTo>
                    <a:pt x="420624" y="264567"/>
                    <a:pt x="829055" y="466954"/>
                    <a:pt x="943660" y="419405"/>
                  </a:cubicBezTo>
                  <a:cubicBezTo>
                    <a:pt x="1058265" y="371856"/>
                    <a:pt x="796138" y="107290"/>
                    <a:pt x="950976" y="53645"/>
                  </a:cubicBezTo>
                  <a:cubicBezTo>
                    <a:pt x="1105815" y="0"/>
                    <a:pt x="1705661" y="90221"/>
                    <a:pt x="1872691" y="97536"/>
                  </a:cubicBezTo>
                  <a:cubicBezTo>
                    <a:pt x="2039721" y="104851"/>
                    <a:pt x="1996439" y="101193"/>
                    <a:pt x="1953158" y="97536"/>
                  </a:cubicBezTo>
                </a:path>
              </a:pathLst>
            </a:cu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8" name="Rectangle 29">
            <a:hlinkClick r:id="rId2" action="ppaction://hlinksldjump"/>
          </p:cNvPr>
          <p:cNvSpPr/>
          <p:nvPr/>
        </p:nvSpPr>
        <p:spPr>
          <a:xfrm>
            <a:off x="7321414" y="5515730"/>
            <a:ext cx="322796" cy="199527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↓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0" name="TextBox 28"/>
          <p:cNvSpPr txBox="1"/>
          <p:nvPr/>
        </p:nvSpPr>
        <p:spPr>
          <a:xfrm>
            <a:off x="8037640" y="4941188"/>
            <a:ext cx="1070864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1000" b="1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Scroll Down: zoom out</a:t>
            </a:r>
            <a:endParaRPr lang="en-AU" sz="1300" b="1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9944"/>
            <a:ext cx="6505575" cy="429900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2466693" y="2047583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2463542" y="2051959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6" name="圖片 215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80" y="1268758"/>
            <a:ext cx="744352" cy="1396545"/>
          </a:xfrm>
          <a:prstGeom prst="rect">
            <a:avLst/>
          </a:prstGeom>
        </p:spPr>
      </p:pic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87" y="2293803"/>
            <a:ext cx="316556" cy="441261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660100" y="2742893"/>
            <a:ext cx="646182" cy="34442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2936"/>
            <a:ext cx="623080" cy="397481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8" y="3336482"/>
            <a:ext cx="371187" cy="418571"/>
          </a:xfrm>
          <a:prstGeom prst="rect">
            <a:avLst/>
          </a:prstGeom>
        </p:spPr>
      </p:pic>
      <p:pic>
        <p:nvPicPr>
          <p:cNvPr id="103" name="圖片 10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645" y="2564944"/>
            <a:ext cx="316556" cy="441261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48" y="1576934"/>
            <a:ext cx="1285424" cy="1874918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1" name="直線接點 180"/>
          <p:cNvCxnSpPr/>
          <p:nvPr/>
        </p:nvCxnSpPr>
        <p:spPr>
          <a:xfrm flipV="1">
            <a:off x="484119" y="2616428"/>
            <a:ext cx="596670" cy="441261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2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字方塊 124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sp>
        <p:nvSpPr>
          <p:cNvPr id="119" name="TextBox 28"/>
          <p:cNvSpPr txBox="1"/>
          <p:nvPr/>
        </p:nvSpPr>
        <p:spPr>
          <a:xfrm>
            <a:off x="6859270" y="1296383"/>
            <a:ext cx="2249234" cy="6924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altLang="zh-TW" sz="1300" b="1" dirty="0" smtClean="0">
                <a:solidFill>
                  <a:srgbClr val="C00000"/>
                </a:solidFill>
              </a:rPr>
              <a:t>Main:</a:t>
            </a:r>
            <a:endParaRPr lang="en-AU" altLang="zh-TW" sz="1300" b="1" dirty="0">
              <a:solidFill>
                <a:srgbClr val="C00000"/>
              </a:solidFill>
            </a:endParaRPr>
          </a:p>
          <a:p>
            <a:endParaRPr lang="en-US" altLang="zh-TW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altLang="zh-TW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Scroll </a:t>
            </a:r>
            <a:r>
              <a:rPr lang="en-AU" altLang="zh-TW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up</a:t>
            </a:r>
            <a:endParaRPr lang="en-AU" altLang="zh-TW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519" name="圖片 215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87540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L 0.16077 -0.121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-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Camera Zoom </a:t>
            </a:r>
            <a:r>
              <a:rPr lang="en-US" altLang="zh-TW" dirty="0" smtClean="0"/>
              <a:t>Out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6956665" y="4437112"/>
            <a:ext cx="2115235" cy="2285842"/>
            <a:chOff x="2456765" y="3643488"/>
            <a:chExt cx="2713862" cy="2890857"/>
          </a:xfrm>
        </p:grpSpPr>
        <p:sp>
          <p:nvSpPr>
            <p:cNvPr id="111" name="圓角化同側角落矩形 110"/>
            <p:cNvSpPr/>
            <p:nvPr/>
          </p:nvSpPr>
          <p:spPr>
            <a:xfrm flipV="1">
              <a:off x="2456765" y="5364215"/>
              <a:ext cx="1350150" cy="1170130"/>
            </a:xfrm>
            <a:prstGeom prst="round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圓角化單一角落矩形 111"/>
            <p:cNvSpPr/>
            <p:nvPr/>
          </p:nvSpPr>
          <p:spPr>
            <a:xfrm>
              <a:off x="333891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圓角化單一角落矩形 112"/>
            <p:cNvSpPr/>
            <p:nvPr/>
          </p:nvSpPr>
          <p:spPr>
            <a:xfrm flipH="1">
              <a:off x="245676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2924765" y="4509120"/>
              <a:ext cx="414150" cy="810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005105" y="4554125"/>
              <a:ext cx="216745" cy="675075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63500" h="285750"/>
              <a:bevelB w="38100" h="165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手繪多邊形 115"/>
            <p:cNvSpPr/>
            <p:nvPr/>
          </p:nvSpPr>
          <p:spPr>
            <a:xfrm>
              <a:off x="3130906" y="3643488"/>
              <a:ext cx="2039721" cy="865632"/>
            </a:xfrm>
            <a:custGeom>
              <a:avLst/>
              <a:gdLst>
                <a:gd name="connsiteX0" fmla="*/ 0 w 2039721"/>
                <a:gd name="connsiteY0" fmla="*/ 865632 h 865632"/>
                <a:gd name="connsiteX1" fmla="*/ 263347 w 2039721"/>
                <a:gd name="connsiteY1" fmla="*/ 338938 h 865632"/>
                <a:gd name="connsiteX2" fmla="*/ 943660 w 2039721"/>
                <a:gd name="connsiteY2" fmla="*/ 419405 h 865632"/>
                <a:gd name="connsiteX3" fmla="*/ 950976 w 2039721"/>
                <a:gd name="connsiteY3" fmla="*/ 53645 h 865632"/>
                <a:gd name="connsiteX4" fmla="*/ 1872691 w 2039721"/>
                <a:gd name="connsiteY4" fmla="*/ 97536 h 865632"/>
                <a:gd name="connsiteX5" fmla="*/ 1953158 w 2039721"/>
                <a:gd name="connsiteY5" fmla="*/ 97536 h 8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9721" h="865632">
                  <a:moveTo>
                    <a:pt x="0" y="865632"/>
                  </a:moveTo>
                  <a:cubicBezTo>
                    <a:pt x="53035" y="639470"/>
                    <a:pt x="106070" y="413309"/>
                    <a:pt x="263347" y="338938"/>
                  </a:cubicBezTo>
                  <a:cubicBezTo>
                    <a:pt x="420624" y="264567"/>
                    <a:pt x="829055" y="466954"/>
                    <a:pt x="943660" y="419405"/>
                  </a:cubicBezTo>
                  <a:cubicBezTo>
                    <a:pt x="1058265" y="371856"/>
                    <a:pt x="796138" y="107290"/>
                    <a:pt x="950976" y="53645"/>
                  </a:cubicBezTo>
                  <a:cubicBezTo>
                    <a:pt x="1105815" y="0"/>
                    <a:pt x="1705661" y="90221"/>
                    <a:pt x="1872691" y="97536"/>
                  </a:cubicBezTo>
                  <a:cubicBezTo>
                    <a:pt x="2039721" y="104851"/>
                    <a:pt x="1996439" y="101193"/>
                    <a:pt x="1953158" y="97536"/>
                  </a:cubicBezTo>
                </a:path>
              </a:pathLst>
            </a:cu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7" name="Rectangle 29">
            <a:hlinkClick r:id="rId2" action="ppaction://hlinksldjump"/>
          </p:cNvPr>
          <p:cNvSpPr/>
          <p:nvPr/>
        </p:nvSpPr>
        <p:spPr>
          <a:xfrm>
            <a:off x="7321414" y="5130364"/>
            <a:ext cx="322796" cy="199527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↑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9" name="TextBox 28"/>
          <p:cNvSpPr txBox="1"/>
          <p:nvPr/>
        </p:nvSpPr>
        <p:spPr>
          <a:xfrm>
            <a:off x="6859270" y="1296383"/>
            <a:ext cx="2249234" cy="6924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altLang="zh-TW" sz="1300" b="1" dirty="0">
                <a:solidFill>
                  <a:srgbClr val="C00000"/>
                </a:solidFill>
              </a:rPr>
              <a:t>Main:</a:t>
            </a:r>
          </a:p>
          <a:p>
            <a:endParaRPr lang="en-US" altLang="zh-TW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altLang="zh-TW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Scroll </a:t>
            </a:r>
            <a:r>
              <a:rPr lang="en-AU" altLang="zh-TW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down</a:t>
            </a:r>
            <a:endParaRPr lang="en-AU" altLang="zh-TW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0" name="TextBox 28"/>
          <p:cNvSpPr txBox="1"/>
          <p:nvPr/>
        </p:nvSpPr>
        <p:spPr>
          <a:xfrm>
            <a:off x="8037640" y="4941168"/>
            <a:ext cx="1070864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1000" b="1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Scroll </a:t>
            </a:r>
            <a:r>
              <a:rPr lang="en-AU" sz="10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en-AU" sz="1000" b="1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Up: </a:t>
            </a:r>
          </a:p>
          <a:p>
            <a:r>
              <a:rPr lang="en-AU" sz="1000" b="1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zoom in</a:t>
            </a: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8" y="1556792"/>
            <a:ext cx="6491213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4459928" y="414687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4572020" y="4146836"/>
            <a:ext cx="562891" cy="441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58" y="4394097"/>
            <a:ext cx="85344" cy="118968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26160" y="4552497"/>
            <a:ext cx="121905" cy="43339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8" y="4427717"/>
            <a:ext cx="133788" cy="85348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58" y="4433899"/>
            <a:ext cx="85344" cy="118968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34" y="4313709"/>
            <a:ext cx="185262" cy="160776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28" y="3913383"/>
            <a:ext cx="85348" cy="104670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17" y="4585614"/>
            <a:ext cx="85348" cy="96244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32" y="4350080"/>
            <a:ext cx="162202" cy="236588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1" name="直線接點 180"/>
          <p:cNvCxnSpPr/>
          <p:nvPr/>
        </p:nvCxnSpPr>
        <p:spPr>
          <a:xfrm flipV="1">
            <a:off x="4450306" y="4552497"/>
            <a:ext cx="73914" cy="43339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2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字方塊 124"/>
          <p:cNvSpPr txBox="1"/>
          <p:nvPr/>
        </p:nvSpPr>
        <p:spPr>
          <a:xfrm>
            <a:off x="273316" y="836718"/>
            <a:ext cx="127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cxnSp>
        <p:nvCxnSpPr>
          <p:cNvPr id="127" name="直線接點 126"/>
          <p:cNvCxnSpPr/>
          <p:nvPr/>
        </p:nvCxnSpPr>
        <p:spPr>
          <a:xfrm>
            <a:off x="4382588" y="4880763"/>
            <a:ext cx="121905" cy="43339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4892591" y="213289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29" name="直線接點 128"/>
          <p:cNvCxnSpPr/>
          <p:nvPr/>
        </p:nvCxnSpPr>
        <p:spPr>
          <a:xfrm>
            <a:off x="5004050" y="2132856"/>
            <a:ext cx="562891" cy="441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>
            <a:off x="530418" y="2135104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31" name="直線接點 130"/>
          <p:cNvCxnSpPr/>
          <p:nvPr/>
        </p:nvCxnSpPr>
        <p:spPr>
          <a:xfrm>
            <a:off x="611580" y="2135064"/>
            <a:ext cx="562891" cy="441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116012" y="4117290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33" name="直線接點 132"/>
          <p:cNvCxnSpPr/>
          <p:nvPr/>
        </p:nvCxnSpPr>
        <p:spPr>
          <a:xfrm>
            <a:off x="180323" y="4117250"/>
            <a:ext cx="57527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圖片 1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02" y="1877540"/>
            <a:ext cx="85344" cy="118968"/>
          </a:xfrm>
          <a:prstGeom prst="rect">
            <a:avLst/>
          </a:prstGeom>
        </p:spPr>
      </p:pic>
      <p:pic>
        <p:nvPicPr>
          <p:cNvPr id="137" name="圖片 1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78" y="1757350"/>
            <a:ext cx="185262" cy="160776"/>
          </a:xfrm>
          <a:prstGeom prst="rect">
            <a:avLst/>
          </a:prstGeom>
        </p:spPr>
      </p:pic>
      <p:pic>
        <p:nvPicPr>
          <p:cNvPr id="138" name="圖片 13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74" y="1793721"/>
            <a:ext cx="162202" cy="236588"/>
          </a:xfrm>
          <a:prstGeom prst="rect">
            <a:avLst/>
          </a:prstGeom>
        </p:spPr>
      </p:pic>
      <p:pic>
        <p:nvPicPr>
          <p:cNvPr id="21533" name="圖片 2153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535223"/>
            <a:ext cx="78528" cy="101729"/>
          </a:xfrm>
          <a:prstGeom prst="rect">
            <a:avLst/>
          </a:prstGeom>
        </p:spPr>
      </p:pic>
      <p:pic>
        <p:nvPicPr>
          <p:cNvPr id="21535" name="圖片 2153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38" y="4293096"/>
            <a:ext cx="84583" cy="102204"/>
          </a:xfrm>
          <a:prstGeom prst="rect">
            <a:avLst/>
          </a:prstGeom>
        </p:spPr>
      </p:pic>
      <p:pic>
        <p:nvPicPr>
          <p:cNvPr id="139" name="圖片 13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7" y="2476899"/>
            <a:ext cx="84583" cy="102204"/>
          </a:xfrm>
          <a:prstGeom prst="rect">
            <a:avLst/>
          </a:prstGeom>
        </p:spPr>
      </p:pic>
      <p:pic>
        <p:nvPicPr>
          <p:cNvPr id="2050" name="圖片 204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92" y="2129538"/>
            <a:ext cx="3238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76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93011E-6 L 0.04375 -0.0287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14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93427E-6 L 0.18472 0.12288 " pathEditMode="relative" rAng="0" ptsTypes="AA">
                                      <p:cBhvr>
                                        <p:cTn id="16" dur="20000" fill="hold"/>
                                        <p:tgtEl>
                                          <p:spTgt spid="21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61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2.59139E-7 L 0.15122 -0.1018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21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-50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01296E-6 L 0.17951 0.12101 " pathEditMode="relative" rAng="0" ptsTypes="AA">
                                      <p:cBhvr>
                                        <p:cTn id="20" dur="3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60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Camera </a:t>
            </a:r>
            <a:r>
              <a:rPr lang="en-US" altLang="zh-TW" dirty="0" smtClean="0"/>
              <a:t>Move </a:t>
            </a:r>
            <a:r>
              <a:rPr lang="en-US" altLang="zh-TW" dirty="0"/>
              <a:t>Right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6956665" y="4437112"/>
            <a:ext cx="2115235" cy="2285842"/>
            <a:chOff x="2456765" y="3643488"/>
            <a:chExt cx="2713862" cy="2890857"/>
          </a:xfrm>
        </p:grpSpPr>
        <p:sp>
          <p:nvSpPr>
            <p:cNvPr id="111" name="圓角化同側角落矩形 110"/>
            <p:cNvSpPr/>
            <p:nvPr/>
          </p:nvSpPr>
          <p:spPr>
            <a:xfrm flipV="1">
              <a:off x="2456765" y="5364215"/>
              <a:ext cx="1350150" cy="1170130"/>
            </a:xfrm>
            <a:prstGeom prst="round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圓角化單一角落矩形 111"/>
            <p:cNvSpPr/>
            <p:nvPr/>
          </p:nvSpPr>
          <p:spPr>
            <a:xfrm>
              <a:off x="333891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圓角化單一角落矩形 112"/>
            <p:cNvSpPr/>
            <p:nvPr/>
          </p:nvSpPr>
          <p:spPr>
            <a:xfrm flipH="1">
              <a:off x="245676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2924765" y="4509120"/>
              <a:ext cx="414150" cy="810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005105" y="4554125"/>
              <a:ext cx="216745" cy="675075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63500" h="285750"/>
              <a:bevelB w="38100" h="165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手繪多邊形 115"/>
            <p:cNvSpPr/>
            <p:nvPr/>
          </p:nvSpPr>
          <p:spPr>
            <a:xfrm>
              <a:off x="3130906" y="3643488"/>
              <a:ext cx="2039721" cy="865632"/>
            </a:xfrm>
            <a:custGeom>
              <a:avLst/>
              <a:gdLst>
                <a:gd name="connsiteX0" fmla="*/ 0 w 2039721"/>
                <a:gd name="connsiteY0" fmla="*/ 865632 h 865632"/>
                <a:gd name="connsiteX1" fmla="*/ 263347 w 2039721"/>
                <a:gd name="connsiteY1" fmla="*/ 338938 h 865632"/>
                <a:gd name="connsiteX2" fmla="*/ 943660 w 2039721"/>
                <a:gd name="connsiteY2" fmla="*/ 419405 h 865632"/>
                <a:gd name="connsiteX3" fmla="*/ 950976 w 2039721"/>
                <a:gd name="connsiteY3" fmla="*/ 53645 h 865632"/>
                <a:gd name="connsiteX4" fmla="*/ 1872691 w 2039721"/>
                <a:gd name="connsiteY4" fmla="*/ 97536 h 865632"/>
                <a:gd name="connsiteX5" fmla="*/ 1953158 w 2039721"/>
                <a:gd name="connsiteY5" fmla="*/ 97536 h 8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9721" h="865632">
                  <a:moveTo>
                    <a:pt x="0" y="865632"/>
                  </a:moveTo>
                  <a:cubicBezTo>
                    <a:pt x="53035" y="639470"/>
                    <a:pt x="106070" y="413309"/>
                    <a:pt x="263347" y="338938"/>
                  </a:cubicBezTo>
                  <a:cubicBezTo>
                    <a:pt x="420624" y="264567"/>
                    <a:pt x="829055" y="466954"/>
                    <a:pt x="943660" y="419405"/>
                  </a:cubicBezTo>
                  <a:cubicBezTo>
                    <a:pt x="1058265" y="371856"/>
                    <a:pt x="796138" y="107290"/>
                    <a:pt x="950976" y="53645"/>
                  </a:cubicBezTo>
                  <a:cubicBezTo>
                    <a:pt x="1105815" y="0"/>
                    <a:pt x="1705661" y="90221"/>
                    <a:pt x="1872691" y="97536"/>
                  </a:cubicBezTo>
                  <a:cubicBezTo>
                    <a:pt x="2039721" y="104851"/>
                    <a:pt x="1996439" y="101193"/>
                    <a:pt x="1953158" y="97536"/>
                  </a:cubicBezTo>
                </a:path>
              </a:pathLst>
            </a:cu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96383"/>
            <a:ext cx="2249234" cy="6924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altLang="zh-TW" sz="1300" b="1" dirty="0">
                <a:solidFill>
                  <a:srgbClr val="C00000"/>
                </a:solidFill>
              </a:rPr>
              <a:t>Places :</a:t>
            </a:r>
          </a:p>
          <a:p>
            <a:endParaRPr lang="en-US" altLang="zh-TW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altLang="zh-TW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Drag </a:t>
            </a:r>
            <a:r>
              <a:rPr lang="en-AU" altLang="zh-TW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  <a:endParaRPr lang="en-AU" altLang="zh-TW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2" name="Rectangle 29">
            <a:hlinkClick r:id="rId2" action="ppaction://hlinksldjump"/>
          </p:cNvPr>
          <p:cNvSpPr/>
          <p:nvPr/>
        </p:nvSpPr>
        <p:spPr>
          <a:xfrm>
            <a:off x="8136397" y="5965817"/>
            <a:ext cx="322796" cy="19952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→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" y="1556792"/>
            <a:ext cx="6486398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01466" y="2424788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298296" y="2429164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89" y="2824044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1404855" y="3069743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9" y="2952713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6" y="3003896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55" y="2370781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25" y="2258084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1" y="3381257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49" y="2548935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2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273316" y="836718"/>
            <a:ext cx="127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pic>
        <p:nvPicPr>
          <p:cNvPr id="107" name="圖片 10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73" y="1566928"/>
            <a:ext cx="187471" cy="2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03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81679E-7 L 0.10851 -0.07472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37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22831E-6 L -0.28038 0.19176 " pathEditMode="relative" rAng="0" ptsTypes="AA">
                                      <p:cBhvr>
                                        <p:cTn id="16" dur="2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28" y="95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Camera Move </a:t>
            </a:r>
            <a:r>
              <a:rPr lang="en-US" altLang="zh-TW" dirty="0" smtClean="0"/>
              <a:t>Left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6956665" y="4437112"/>
            <a:ext cx="2115235" cy="2285842"/>
            <a:chOff x="2456765" y="3643488"/>
            <a:chExt cx="2713862" cy="2890857"/>
          </a:xfrm>
        </p:grpSpPr>
        <p:sp>
          <p:nvSpPr>
            <p:cNvPr id="111" name="圓角化同側角落矩形 110"/>
            <p:cNvSpPr/>
            <p:nvPr/>
          </p:nvSpPr>
          <p:spPr>
            <a:xfrm flipV="1">
              <a:off x="2456765" y="5364215"/>
              <a:ext cx="1350150" cy="1170130"/>
            </a:xfrm>
            <a:prstGeom prst="round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圓角化單一角落矩形 111"/>
            <p:cNvSpPr/>
            <p:nvPr/>
          </p:nvSpPr>
          <p:spPr>
            <a:xfrm>
              <a:off x="333891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圓角化單一角落矩形 112"/>
            <p:cNvSpPr/>
            <p:nvPr/>
          </p:nvSpPr>
          <p:spPr>
            <a:xfrm flipH="1">
              <a:off x="245676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2924765" y="4509120"/>
              <a:ext cx="414150" cy="810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005105" y="4554125"/>
              <a:ext cx="216745" cy="675075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63500" h="285750"/>
              <a:bevelB w="38100" h="165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手繪多邊形 115"/>
            <p:cNvSpPr/>
            <p:nvPr/>
          </p:nvSpPr>
          <p:spPr>
            <a:xfrm>
              <a:off x="3130906" y="3643488"/>
              <a:ext cx="2039721" cy="865632"/>
            </a:xfrm>
            <a:custGeom>
              <a:avLst/>
              <a:gdLst>
                <a:gd name="connsiteX0" fmla="*/ 0 w 2039721"/>
                <a:gd name="connsiteY0" fmla="*/ 865632 h 865632"/>
                <a:gd name="connsiteX1" fmla="*/ 263347 w 2039721"/>
                <a:gd name="connsiteY1" fmla="*/ 338938 h 865632"/>
                <a:gd name="connsiteX2" fmla="*/ 943660 w 2039721"/>
                <a:gd name="connsiteY2" fmla="*/ 419405 h 865632"/>
                <a:gd name="connsiteX3" fmla="*/ 950976 w 2039721"/>
                <a:gd name="connsiteY3" fmla="*/ 53645 h 865632"/>
                <a:gd name="connsiteX4" fmla="*/ 1872691 w 2039721"/>
                <a:gd name="connsiteY4" fmla="*/ 97536 h 865632"/>
                <a:gd name="connsiteX5" fmla="*/ 1953158 w 2039721"/>
                <a:gd name="connsiteY5" fmla="*/ 97536 h 8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9721" h="865632">
                  <a:moveTo>
                    <a:pt x="0" y="865632"/>
                  </a:moveTo>
                  <a:cubicBezTo>
                    <a:pt x="53035" y="639470"/>
                    <a:pt x="106070" y="413309"/>
                    <a:pt x="263347" y="338938"/>
                  </a:cubicBezTo>
                  <a:cubicBezTo>
                    <a:pt x="420624" y="264567"/>
                    <a:pt x="829055" y="466954"/>
                    <a:pt x="943660" y="419405"/>
                  </a:cubicBezTo>
                  <a:cubicBezTo>
                    <a:pt x="1058265" y="371856"/>
                    <a:pt x="796138" y="107290"/>
                    <a:pt x="950976" y="53645"/>
                  </a:cubicBezTo>
                  <a:cubicBezTo>
                    <a:pt x="1105815" y="0"/>
                    <a:pt x="1705661" y="90221"/>
                    <a:pt x="1872691" y="97536"/>
                  </a:cubicBezTo>
                  <a:cubicBezTo>
                    <a:pt x="2039721" y="104851"/>
                    <a:pt x="1996439" y="101193"/>
                    <a:pt x="1953158" y="97536"/>
                  </a:cubicBezTo>
                </a:path>
              </a:pathLst>
            </a:cu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96383"/>
            <a:ext cx="2249234" cy="6924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altLang="zh-TW" sz="1300" b="1" dirty="0">
                <a:solidFill>
                  <a:srgbClr val="C00000"/>
                </a:solidFill>
              </a:rPr>
              <a:t>Places :</a:t>
            </a:r>
          </a:p>
          <a:p>
            <a:endParaRPr lang="en-US" altLang="zh-TW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altLang="zh-TW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Drag right</a:t>
            </a:r>
          </a:p>
        </p:txBody>
      </p:sp>
      <p:sp>
        <p:nvSpPr>
          <p:cNvPr id="121" name="Rectangle 29">
            <a:hlinkClick r:id="rId2" action="ppaction://hlinksldjump"/>
          </p:cNvPr>
          <p:cNvSpPr/>
          <p:nvPr/>
        </p:nvSpPr>
        <p:spPr>
          <a:xfrm>
            <a:off x="6516217" y="5965817"/>
            <a:ext cx="322796" cy="19952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←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62985"/>
            <a:ext cx="6505575" cy="429292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5816516" y="2811165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5813358" y="2815541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1" name="直線接點 180"/>
          <p:cNvCxnSpPr/>
          <p:nvPr/>
        </p:nvCxnSpPr>
        <p:spPr>
          <a:xfrm flipV="1">
            <a:off x="4907315" y="3281377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2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273316" y="836718"/>
            <a:ext cx="127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2235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Camera Move </a:t>
            </a:r>
            <a:r>
              <a:rPr lang="en-US" altLang="zh-TW" dirty="0" smtClean="0"/>
              <a:t>Down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6956665" y="4437112"/>
            <a:ext cx="2115235" cy="2285842"/>
            <a:chOff x="2456765" y="3643488"/>
            <a:chExt cx="2713862" cy="2890857"/>
          </a:xfrm>
        </p:grpSpPr>
        <p:sp>
          <p:nvSpPr>
            <p:cNvPr id="111" name="圓角化同側角落矩形 110"/>
            <p:cNvSpPr/>
            <p:nvPr/>
          </p:nvSpPr>
          <p:spPr>
            <a:xfrm flipV="1">
              <a:off x="2456765" y="5364215"/>
              <a:ext cx="1350150" cy="1170130"/>
            </a:xfrm>
            <a:prstGeom prst="round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圓角化單一角落矩形 111"/>
            <p:cNvSpPr/>
            <p:nvPr/>
          </p:nvSpPr>
          <p:spPr>
            <a:xfrm>
              <a:off x="333891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圓角化單一角落矩形 112"/>
            <p:cNvSpPr/>
            <p:nvPr/>
          </p:nvSpPr>
          <p:spPr>
            <a:xfrm flipH="1">
              <a:off x="245676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2924765" y="4509120"/>
              <a:ext cx="414150" cy="810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005105" y="4554125"/>
              <a:ext cx="216745" cy="675075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63500" h="285750"/>
              <a:bevelB w="38100" h="165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手繪多邊形 115"/>
            <p:cNvSpPr/>
            <p:nvPr/>
          </p:nvSpPr>
          <p:spPr>
            <a:xfrm>
              <a:off x="3130906" y="3643488"/>
              <a:ext cx="2039721" cy="865632"/>
            </a:xfrm>
            <a:custGeom>
              <a:avLst/>
              <a:gdLst>
                <a:gd name="connsiteX0" fmla="*/ 0 w 2039721"/>
                <a:gd name="connsiteY0" fmla="*/ 865632 h 865632"/>
                <a:gd name="connsiteX1" fmla="*/ 263347 w 2039721"/>
                <a:gd name="connsiteY1" fmla="*/ 338938 h 865632"/>
                <a:gd name="connsiteX2" fmla="*/ 943660 w 2039721"/>
                <a:gd name="connsiteY2" fmla="*/ 419405 h 865632"/>
                <a:gd name="connsiteX3" fmla="*/ 950976 w 2039721"/>
                <a:gd name="connsiteY3" fmla="*/ 53645 h 865632"/>
                <a:gd name="connsiteX4" fmla="*/ 1872691 w 2039721"/>
                <a:gd name="connsiteY4" fmla="*/ 97536 h 865632"/>
                <a:gd name="connsiteX5" fmla="*/ 1953158 w 2039721"/>
                <a:gd name="connsiteY5" fmla="*/ 97536 h 8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9721" h="865632">
                  <a:moveTo>
                    <a:pt x="0" y="865632"/>
                  </a:moveTo>
                  <a:cubicBezTo>
                    <a:pt x="53035" y="639470"/>
                    <a:pt x="106070" y="413309"/>
                    <a:pt x="263347" y="338938"/>
                  </a:cubicBezTo>
                  <a:cubicBezTo>
                    <a:pt x="420624" y="264567"/>
                    <a:pt x="829055" y="466954"/>
                    <a:pt x="943660" y="419405"/>
                  </a:cubicBezTo>
                  <a:cubicBezTo>
                    <a:pt x="1058265" y="371856"/>
                    <a:pt x="796138" y="107290"/>
                    <a:pt x="950976" y="53645"/>
                  </a:cubicBezTo>
                  <a:cubicBezTo>
                    <a:pt x="1105815" y="0"/>
                    <a:pt x="1705661" y="90221"/>
                    <a:pt x="1872691" y="97536"/>
                  </a:cubicBezTo>
                  <a:cubicBezTo>
                    <a:pt x="2039721" y="104851"/>
                    <a:pt x="1996439" y="101193"/>
                    <a:pt x="1953158" y="97536"/>
                  </a:cubicBezTo>
                </a:path>
              </a:pathLst>
            </a:cu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96383"/>
            <a:ext cx="2249234" cy="6924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altLang="zh-TW" sz="1300" b="1" dirty="0">
                <a:solidFill>
                  <a:srgbClr val="C00000"/>
                </a:solidFill>
              </a:rPr>
              <a:t>Places :</a:t>
            </a:r>
          </a:p>
          <a:p>
            <a:endParaRPr lang="en-US" altLang="zh-TW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altLang="zh-TW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Drag up</a:t>
            </a:r>
          </a:p>
        </p:txBody>
      </p:sp>
      <p:sp>
        <p:nvSpPr>
          <p:cNvPr id="124" name="Rectangle 29">
            <a:hlinkClick r:id="rId2" action="ppaction://hlinksldjump"/>
          </p:cNvPr>
          <p:cNvSpPr/>
          <p:nvPr/>
        </p:nvSpPr>
        <p:spPr>
          <a:xfrm>
            <a:off x="7345549" y="6453376"/>
            <a:ext cx="322796" cy="19952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↓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6" y="1556792"/>
            <a:ext cx="6500717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159317" y="1798762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156166" y="1803178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cxnSp>
        <p:nvCxnSpPr>
          <p:cNvPr id="2049" name="直線接點 2048"/>
          <p:cNvCxnSpPr/>
          <p:nvPr/>
        </p:nvCxnSpPr>
        <p:spPr>
          <a:xfrm>
            <a:off x="2267532" y="2492936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2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3" y="2675853"/>
            <a:ext cx="274342" cy="175011"/>
          </a:xfrm>
          <a:prstGeom prst="rect">
            <a:avLst/>
          </a:prstGeom>
        </p:spPr>
      </p:pic>
      <p:sp>
        <p:nvSpPr>
          <p:cNvPr id="103" name="文字方塊 102"/>
          <p:cNvSpPr txBox="1"/>
          <p:nvPr/>
        </p:nvSpPr>
        <p:spPr>
          <a:xfrm>
            <a:off x="273316" y="836718"/>
            <a:ext cx="127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2939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0.19687 0.12847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Camera Move </a:t>
            </a:r>
            <a:r>
              <a:rPr lang="en-US" altLang="zh-TW" dirty="0" smtClean="0"/>
              <a:t>Up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6956665" y="4437112"/>
            <a:ext cx="2115235" cy="2285842"/>
            <a:chOff x="2456765" y="3643488"/>
            <a:chExt cx="2713862" cy="2890857"/>
          </a:xfrm>
        </p:grpSpPr>
        <p:sp>
          <p:nvSpPr>
            <p:cNvPr id="111" name="圓角化同側角落矩形 110"/>
            <p:cNvSpPr/>
            <p:nvPr/>
          </p:nvSpPr>
          <p:spPr>
            <a:xfrm flipV="1">
              <a:off x="2456765" y="5364215"/>
              <a:ext cx="1350150" cy="1170130"/>
            </a:xfrm>
            <a:prstGeom prst="round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圓角化單一角落矩形 111"/>
            <p:cNvSpPr/>
            <p:nvPr/>
          </p:nvSpPr>
          <p:spPr>
            <a:xfrm>
              <a:off x="333891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圓角化單一角落矩形 112"/>
            <p:cNvSpPr/>
            <p:nvPr/>
          </p:nvSpPr>
          <p:spPr>
            <a:xfrm flipH="1">
              <a:off x="2456765" y="4509120"/>
              <a:ext cx="468000" cy="810090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2924765" y="4509120"/>
              <a:ext cx="414150" cy="810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005105" y="4554125"/>
              <a:ext cx="216745" cy="675075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63500" h="285750"/>
              <a:bevelB w="38100" h="165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手繪多邊形 115"/>
            <p:cNvSpPr/>
            <p:nvPr/>
          </p:nvSpPr>
          <p:spPr>
            <a:xfrm>
              <a:off x="3130906" y="3643488"/>
              <a:ext cx="2039721" cy="865632"/>
            </a:xfrm>
            <a:custGeom>
              <a:avLst/>
              <a:gdLst>
                <a:gd name="connsiteX0" fmla="*/ 0 w 2039721"/>
                <a:gd name="connsiteY0" fmla="*/ 865632 h 865632"/>
                <a:gd name="connsiteX1" fmla="*/ 263347 w 2039721"/>
                <a:gd name="connsiteY1" fmla="*/ 338938 h 865632"/>
                <a:gd name="connsiteX2" fmla="*/ 943660 w 2039721"/>
                <a:gd name="connsiteY2" fmla="*/ 419405 h 865632"/>
                <a:gd name="connsiteX3" fmla="*/ 950976 w 2039721"/>
                <a:gd name="connsiteY3" fmla="*/ 53645 h 865632"/>
                <a:gd name="connsiteX4" fmla="*/ 1872691 w 2039721"/>
                <a:gd name="connsiteY4" fmla="*/ 97536 h 865632"/>
                <a:gd name="connsiteX5" fmla="*/ 1953158 w 2039721"/>
                <a:gd name="connsiteY5" fmla="*/ 97536 h 8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9721" h="865632">
                  <a:moveTo>
                    <a:pt x="0" y="865632"/>
                  </a:moveTo>
                  <a:cubicBezTo>
                    <a:pt x="53035" y="639470"/>
                    <a:pt x="106070" y="413309"/>
                    <a:pt x="263347" y="338938"/>
                  </a:cubicBezTo>
                  <a:cubicBezTo>
                    <a:pt x="420624" y="264567"/>
                    <a:pt x="829055" y="466954"/>
                    <a:pt x="943660" y="419405"/>
                  </a:cubicBezTo>
                  <a:cubicBezTo>
                    <a:pt x="1058265" y="371856"/>
                    <a:pt x="796138" y="107290"/>
                    <a:pt x="950976" y="53645"/>
                  </a:cubicBezTo>
                  <a:cubicBezTo>
                    <a:pt x="1105815" y="0"/>
                    <a:pt x="1705661" y="90221"/>
                    <a:pt x="1872691" y="97536"/>
                  </a:cubicBezTo>
                  <a:cubicBezTo>
                    <a:pt x="2039721" y="104851"/>
                    <a:pt x="1996439" y="101193"/>
                    <a:pt x="1953158" y="97536"/>
                  </a:cubicBezTo>
                </a:path>
              </a:pathLst>
            </a:cu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96383"/>
            <a:ext cx="2249234" cy="6924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altLang="zh-TW" sz="1300" b="1" dirty="0">
                <a:solidFill>
                  <a:srgbClr val="C00000"/>
                </a:solidFill>
              </a:rPr>
              <a:t>Places :</a:t>
            </a:r>
          </a:p>
          <a:p>
            <a:endParaRPr lang="en-US" altLang="zh-TW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altLang="zh-TW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Drag down</a:t>
            </a:r>
          </a:p>
        </p:txBody>
      </p:sp>
      <p:sp>
        <p:nvSpPr>
          <p:cNvPr id="123" name="Rectangle 29">
            <a:hlinkClick r:id="rId2" action="ppaction://hlinksldjump"/>
          </p:cNvPr>
          <p:cNvSpPr/>
          <p:nvPr/>
        </p:nvSpPr>
        <p:spPr>
          <a:xfrm>
            <a:off x="7320685" y="4437152"/>
            <a:ext cx="322796" cy="19952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↑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" y="1556792"/>
            <a:ext cx="6486398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2895785" y="4636679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2892633" y="4641055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2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273316" y="836718"/>
            <a:ext cx="127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30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Warrior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40934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劍士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/>
              <a:t>:</a:t>
            </a:r>
            <a:r>
              <a:rPr lang="zh-TW" altLang="en-US" sz="1300" dirty="0" smtClean="0"/>
              <a:t> 生命值，</a:t>
            </a:r>
            <a:r>
              <a:rPr lang="en-US" altLang="zh-TW" sz="1300" dirty="0" smtClean="0"/>
              <a:t>HP</a:t>
            </a:r>
            <a:r>
              <a:rPr lang="zh-TW" altLang="en-US" sz="1300" dirty="0" smtClean="0"/>
              <a:t>歸</a:t>
            </a:r>
            <a:r>
              <a:rPr lang="en-US" altLang="zh-TW" sz="1300" dirty="0" smtClean="0"/>
              <a:t>0</a:t>
            </a:r>
            <a:r>
              <a:rPr lang="zh-TW" altLang="en-US" sz="1300" dirty="0" smtClean="0"/>
              <a:t>即死亡。</a:t>
            </a:r>
            <a:endParaRPr lang="en-US" altLang="zh-TW" sz="1300" dirty="0" smtClean="0"/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/>
              <a:t>:</a:t>
            </a:r>
            <a:r>
              <a:rPr lang="zh-TW" altLang="en-US" sz="1300" dirty="0" smtClean="0"/>
              <a:t> 攻擊力，每秒可給予敵人的傷害。</a:t>
            </a:r>
            <a:endParaRPr lang="en-US" altLang="zh-TW" sz="1300" dirty="0" smtClean="0"/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/>
              <a:t>:</a:t>
            </a:r>
            <a:r>
              <a:rPr lang="zh-TW" altLang="en-US" sz="1300" dirty="0" smtClean="0"/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/>
              <a:t>。</a:t>
            </a:r>
            <a:endParaRPr lang="en-US" altLang="zh-TW" sz="1300" dirty="0" smtClean="0"/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/>
              <a:t>:</a:t>
            </a:r>
            <a:r>
              <a:rPr lang="zh-TW" altLang="en-US" sz="1300" dirty="0" smtClean="0"/>
              <a:t> 敏捷，影響移動速度。</a:t>
            </a:r>
            <a:endParaRPr lang="en-US" altLang="zh-TW" sz="1300" dirty="0" smtClean="0"/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/>
              <a:t>: </a:t>
            </a:r>
            <a:r>
              <a:rPr lang="zh-TW" altLang="en-US" sz="1300" dirty="0" smtClean="0"/>
              <a:t>招喚該兵種所需金錢。</a:t>
            </a:r>
            <a:endParaRPr lang="en-US" altLang="zh-TW" sz="1300" dirty="0" smtClean="0"/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③兵種升級後的數值變化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/>
                </a:solidFill>
              </a:rPr>
              <a:t>閃爍</a:t>
            </a:r>
            <a:r>
              <a:rPr lang="zh-TW" altLang="en-US" sz="1300" dirty="0">
                <a:solidFill>
                  <a:prstClr val="black"/>
                </a:solidFill>
              </a:rPr>
              <a:t>的箭</a:t>
            </a:r>
            <a:r>
              <a:rPr lang="zh-TW" altLang="en-US" sz="1300" dirty="0" smtClean="0">
                <a:solidFill>
                  <a:prstClr val="black"/>
                </a:solidFill>
              </a:rPr>
              <a:t>號</a:t>
            </a:r>
            <a:r>
              <a:rPr lang="zh-TW" altLang="en-US" sz="1300" dirty="0">
                <a:solidFill>
                  <a:prstClr val="black"/>
                </a:solidFill>
              </a:rPr>
              <a:t>標示出</a:t>
            </a:r>
            <a:r>
              <a:rPr lang="zh-TW" altLang="en-US" sz="1300" dirty="0" smtClean="0">
                <a:solidFill>
                  <a:prstClr val="black"/>
                </a:solidFill>
              </a:rPr>
              <a:t>按下</a:t>
            </a:r>
            <a:r>
              <a:rPr lang="en-US" altLang="zh-TW" sz="1300" dirty="0" smtClean="0">
                <a:solidFill>
                  <a:prstClr val="black"/>
                </a:solidFill>
              </a:rPr>
              <a:t>”Upgrade”</a:t>
            </a:r>
            <a:r>
              <a:rPr lang="zh-TW" altLang="en-US" sz="1300" dirty="0" smtClean="0">
                <a:solidFill>
                  <a:prstClr val="black"/>
                </a:solidFill>
              </a:rPr>
              <a:t>會升級成的兵種。各箭號下方的數字則為升級所需的金錢。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⑥升級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34" y="2612267"/>
            <a:ext cx="427301" cy="595630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682" y="1797005"/>
            <a:ext cx="1172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2">
                    <a:lumMod val="75000"/>
                  </a:schemeClr>
                </a:solidFill>
              </a:rPr>
              <a:t>Warrior</a:t>
            </a:r>
            <a:endParaRPr lang="zh-TW" alt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>
                    <a:lumMod val="75000"/>
                  </a:schemeClr>
                </a:solidFill>
              </a:rPr>
              <a:t>HP</a:t>
            </a: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bg2">
                    <a:lumMod val="75000"/>
                  </a:schemeClr>
                </a:solidFill>
              </a:rPr>
              <a:t>    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50</a:t>
            </a:r>
          </a:p>
          <a:p>
            <a:r>
              <a:rPr lang="en-US" altLang="zh-TW" b="1" dirty="0" smtClean="0">
                <a:solidFill>
                  <a:schemeClr val="bg2">
                    <a:lumMod val="75000"/>
                  </a:schemeClr>
                </a:solidFill>
              </a:rPr>
              <a:t>ATK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bg2">
                    <a:lumMod val="75000"/>
                  </a:schemeClr>
                </a:solidFill>
              </a:rPr>
              <a:t>    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10</a:t>
            </a:r>
          </a:p>
          <a:p>
            <a:r>
              <a:rPr lang="en-US" altLang="zh-TW" b="1" dirty="0" smtClean="0">
                <a:solidFill>
                  <a:schemeClr val="bg2">
                    <a:lumMod val="75000"/>
                  </a:schemeClr>
                </a:solidFill>
              </a:rPr>
              <a:t>DEF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bg2">
                    <a:lumMod val="75000"/>
                  </a:schemeClr>
                </a:solidFill>
              </a:rPr>
              <a:t>    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10</a:t>
            </a:r>
          </a:p>
          <a:p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</a:rPr>
              <a:t>AGI</a:t>
            </a: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zh-TW" altLang="en-US" dirty="0" smtClean="0">
                <a:solidFill>
                  <a:schemeClr val="bg2">
                    <a:lumMod val="75000"/>
                  </a:schemeClr>
                </a:solidFill>
              </a:rPr>
              <a:t>    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20</a:t>
            </a:r>
          </a:p>
          <a:p>
            <a:r>
              <a:rPr lang="en-US" altLang="zh-TW" b="1" dirty="0" smtClean="0">
                <a:solidFill>
                  <a:schemeClr val="bg2">
                    <a:lumMod val="75000"/>
                  </a:schemeClr>
                </a:solidFill>
              </a:rPr>
              <a:t>Cost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	$100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84" y="3885883"/>
            <a:ext cx="266316" cy="371228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964" y="3885882"/>
            <a:ext cx="266316" cy="363158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64" y="3885883"/>
            <a:ext cx="298597" cy="371229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84" y="3789040"/>
            <a:ext cx="355088" cy="460000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6">
                    <a:lumMod val="50000"/>
                  </a:schemeClr>
                </a:solidFill>
              </a:rPr>
              <a:t>Evolution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4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4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44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43740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chemeClr val="accent6">
                    <a:lumMod val="50000"/>
                  </a:schemeClr>
                </a:solidFill>
              </a:rPr>
              <a:t>$500</a:t>
            </a:r>
            <a:endParaRPr lang="zh-TW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15748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chemeClr val="accent6">
                    <a:lumMod val="50000"/>
                  </a:schemeClr>
                </a:solidFill>
              </a:rPr>
              <a:t>$800</a:t>
            </a:r>
            <a:endParaRPr lang="zh-TW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3076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chemeClr val="accent6">
                    <a:lumMod val="50000"/>
                  </a:schemeClr>
                </a:solidFill>
              </a:rPr>
              <a:t>$1000</a:t>
            </a:r>
            <a:endParaRPr lang="zh-TW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469140" y="2132856"/>
            <a:ext cx="679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↑20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↑10 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 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↑50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34" name="Rectangle 29">
            <a:hlinkClick r:id="rId27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51764"/>
            <a:ext cx="1447800" cy="37338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52" y="4365144"/>
            <a:ext cx="80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</a:rPr>
              <a:t>Upgrade</a:t>
            </a:r>
            <a:endParaRPr lang="zh-TW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Rectangle 29">
            <a:hlinkClick r:id="rId29" action="ppaction://hlinksldjump"/>
          </p:cNvPr>
          <p:cNvSpPr/>
          <p:nvPr/>
        </p:nvSpPr>
        <p:spPr>
          <a:xfrm>
            <a:off x="2627784" y="4326997"/>
            <a:ext cx="1704928" cy="42655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4416981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2541426" y="432695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298715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40934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見習騎士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③兵種升級後的數值變化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/>
                </a:solidFill>
              </a:rPr>
              <a:t>閃爍</a:t>
            </a:r>
            <a:r>
              <a:rPr lang="zh-TW" altLang="en-US" sz="1300" dirty="0">
                <a:solidFill>
                  <a:prstClr val="black"/>
                </a:solidFill>
              </a:rPr>
              <a:t>的箭</a:t>
            </a:r>
            <a:r>
              <a:rPr lang="zh-TW" altLang="en-US" sz="1300" dirty="0" smtClean="0">
                <a:solidFill>
                  <a:prstClr val="black"/>
                </a:solidFill>
              </a:rPr>
              <a:t>號</a:t>
            </a:r>
            <a:r>
              <a:rPr lang="zh-TW" altLang="en-US" sz="1300" dirty="0">
                <a:solidFill>
                  <a:prstClr val="black"/>
                </a:solidFill>
              </a:rPr>
              <a:t>標示出</a:t>
            </a:r>
            <a:r>
              <a:rPr lang="zh-TW" altLang="en-US" sz="1300" dirty="0" smtClean="0">
                <a:solidFill>
                  <a:prstClr val="black"/>
                </a:solidFill>
              </a:rPr>
              <a:t>按下</a:t>
            </a:r>
            <a:r>
              <a:rPr lang="en-US" altLang="zh-TW" sz="1300" dirty="0" smtClean="0">
                <a:solidFill>
                  <a:prstClr val="black"/>
                </a:solidFill>
              </a:rPr>
              <a:t>”Upgrade”</a:t>
            </a:r>
            <a:r>
              <a:rPr lang="zh-TW" altLang="en-US" sz="1300" dirty="0" smtClean="0">
                <a:solidFill>
                  <a:prstClr val="black"/>
                </a:solidFill>
              </a:rPr>
              <a:t>會升級成的兵種。各箭號下方的數字則為升級所需的金錢。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⑥升級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9942"/>
            <a:ext cx="314046" cy="42824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34" y="2618780"/>
            <a:ext cx="427301" cy="582683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702" y="1797005"/>
            <a:ext cx="792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EEECE1">
                    <a:lumMod val="75000"/>
                  </a:srgbClr>
                </a:solidFill>
              </a:rPr>
              <a:t>Page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7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2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2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20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$150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84" y="3885883"/>
            <a:ext cx="266316" cy="371228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964" y="3885882"/>
            <a:ext cx="266316" cy="363158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64" y="3885883"/>
            <a:ext cx="298597" cy="371229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84" y="3789040"/>
            <a:ext cx="355088" cy="460000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4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4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44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43740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15748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3076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469160" y="2132856"/>
            <a:ext cx="6270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↑30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↑10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↓5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↑50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34" name="Rectangle 29">
            <a:hlinkClick r:id="rId29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51764"/>
            <a:ext cx="1447800" cy="37338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52" y="4365144"/>
            <a:ext cx="80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white">
                    <a:lumMod val="85000"/>
                  </a:prstClr>
                </a:solidFill>
              </a:rPr>
              <a:t>Upgrade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6" name="Rectangle 29">
            <a:hlinkClick r:id="rId31" action="ppaction://hlinksldjump"/>
          </p:cNvPr>
          <p:cNvSpPr/>
          <p:nvPr/>
        </p:nvSpPr>
        <p:spPr>
          <a:xfrm>
            <a:off x="2627784" y="4326997"/>
            <a:ext cx="1704928" cy="42655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4416981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2541426" y="432695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580506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142852"/>
            <a:ext cx="885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 smtClean="0">
                <a:solidFill>
                  <a:srgbClr val="0070C0"/>
                </a:solidFill>
              </a:rPr>
              <a:t>Mouse action definition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30612" y="1335532"/>
            <a:ext cx="2496008" cy="76944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C00000"/>
                </a:solidFill>
              </a:rPr>
              <a:t>Single Left click</a:t>
            </a:r>
            <a:endParaRPr lang="en-AU" sz="1300" b="1" dirty="0" smtClean="0">
              <a:solidFill>
                <a:srgbClr val="C00000"/>
              </a:solidFill>
            </a:endParaRPr>
          </a:p>
          <a:p>
            <a:endParaRPr lang="en-AU" sz="1300" b="1" dirty="0" smtClean="0">
              <a:solidFill>
                <a:srgbClr val="C00000"/>
              </a:solidFill>
            </a:endParaRPr>
          </a:p>
          <a:p>
            <a:endParaRPr lang="en-AU" sz="13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9037" y="1335535"/>
            <a:ext cx="1215135" cy="1216607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28"/>
          <p:cNvSpPr txBox="1"/>
          <p:nvPr/>
        </p:nvSpPr>
        <p:spPr>
          <a:xfrm>
            <a:off x="1930612" y="2978990"/>
            <a:ext cx="2496008" cy="76944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C00000"/>
                </a:solidFill>
              </a:rPr>
              <a:t>Double Left click</a:t>
            </a:r>
            <a:endParaRPr lang="en-AU" sz="1300" b="1" dirty="0" smtClean="0">
              <a:solidFill>
                <a:srgbClr val="C00000"/>
              </a:solidFill>
            </a:endParaRPr>
          </a:p>
          <a:p>
            <a:endParaRPr lang="en-AU" sz="1300" b="1" dirty="0" smtClean="0">
              <a:solidFill>
                <a:srgbClr val="C00000"/>
              </a:solidFill>
            </a:endParaRPr>
          </a:p>
          <a:p>
            <a:endParaRPr lang="en-AU" sz="1300" dirty="0">
              <a:solidFill>
                <a:prstClr val="black"/>
              </a:solidFill>
            </a:endParaRPr>
          </a:p>
        </p:txBody>
      </p:sp>
      <p:sp>
        <p:nvSpPr>
          <p:cNvPr id="8" name="Rectangle 29"/>
          <p:cNvSpPr/>
          <p:nvPr/>
        </p:nvSpPr>
        <p:spPr>
          <a:xfrm>
            <a:off x="409037" y="2978957"/>
            <a:ext cx="1215135" cy="1216607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1930612" y="4554165"/>
            <a:ext cx="2496008" cy="56938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C00000"/>
                </a:solidFill>
              </a:rPr>
              <a:t>Left Key drag</a:t>
            </a:r>
            <a:endParaRPr lang="en-AU" sz="1300" b="1" dirty="0" smtClean="0">
              <a:solidFill>
                <a:srgbClr val="C00000"/>
              </a:solidFill>
            </a:endParaRPr>
          </a:p>
          <a:p>
            <a:endParaRPr lang="en-AU" sz="1300" dirty="0">
              <a:solidFill>
                <a:prstClr val="black"/>
              </a:solidFill>
            </a:endParaRPr>
          </a:p>
        </p:txBody>
      </p:sp>
      <p:sp>
        <p:nvSpPr>
          <p:cNvPr id="10" name="Rectangle 29"/>
          <p:cNvSpPr/>
          <p:nvPr/>
        </p:nvSpPr>
        <p:spPr>
          <a:xfrm>
            <a:off x="409037" y="4554165"/>
            <a:ext cx="1215135" cy="121660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6318598" y="1335532"/>
            <a:ext cx="2496008" cy="76944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C00000"/>
                </a:solidFill>
              </a:rPr>
              <a:t>Scroll</a:t>
            </a:r>
          </a:p>
          <a:p>
            <a:endParaRPr lang="en-AU" sz="1300" b="1" dirty="0" smtClean="0">
              <a:solidFill>
                <a:srgbClr val="C00000"/>
              </a:solidFill>
            </a:endParaRPr>
          </a:p>
          <a:p>
            <a:endParaRPr lang="en-AU" sz="1300" dirty="0">
              <a:solidFill>
                <a:prstClr val="black"/>
              </a:solidFill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4797026" y="1335535"/>
            <a:ext cx="1215135" cy="1216607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6318598" y="2978990"/>
            <a:ext cx="2496008" cy="76944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C00000"/>
                </a:solidFill>
              </a:rPr>
              <a:t>Single Right click</a:t>
            </a:r>
            <a:endParaRPr lang="en-AU" sz="1300" b="1" dirty="0" smtClean="0">
              <a:solidFill>
                <a:srgbClr val="C00000"/>
              </a:solidFill>
            </a:endParaRPr>
          </a:p>
          <a:p>
            <a:endParaRPr lang="en-AU" sz="1300" b="1" dirty="0" smtClean="0">
              <a:solidFill>
                <a:srgbClr val="C00000"/>
              </a:solidFill>
            </a:endParaRPr>
          </a:p>
          <a:p>
            <a:endParaRPr lang="en-AU" sz="1300" dirty="0">
              <a:solidFill>
                <a:prstClr val="black"/>
              </a:solidFill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4797026" y="2978957"/>
            <a:ext cx="1215135" cy="1216607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7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18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9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20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29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Knight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40934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騎士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③兵種升級後的數值變化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/>
                </a:solidFill>
              </a:rPr>
              <a:t>閃爍</a:t>
            </a:r>
            <a:r>
              <a:rPr lang="zh-TW" altLang="en-US" sz="1300" dirty="0">
                <a:solidFill>
                  <a:prstClr val="black"/>
                </a:solidFill>
              </a:rPr>
              <a:t>的箭</a:t>
            </a:r>
            <a:r>
              <a:rPr lang="zh-TW" altLang="en-US" sz="1300" dirty="0" smtClean="0">
                <a:solidFill>
                  <a:prstClr val="black"/>
                </a:solidFill>
              </a:rPr>
              <a:t>號</a:t>
            </a:r>
            <a:r>
              <a:rPr lang="zh-TW" altLang="en-US" sz="1300" dirty="0">
                <a:solidFill>
                  <a:prstClr val="black"/>
                </a:solidFill>
              </a:rPr>
              <a:t>標示出</a:t>
            </a:r>
            <a:r>
              <a:rPr lang="zh-TW" altLang="en-US" sz="1300" dirty="0" smtClean="0">
                <a:solidFill>
                  <a:prstClr val="black"/>
                </a:solidFill>
              </a:rPr>
              <a:t>按下</a:t>
            </a:r>
            <a:r>
              <a:rPr lang="en-US" altLang="zh-TW" sz="1300" dirty="0" smtClean="0">
                <a:solidFill>
                  <a:prstClr val="black"/>
                </a:solidFill>
              </a:rPr>
              <a:t>”Upgrade”</a:t>
            </a:r>
            <a:r>
              <a:rPr lang="zh-TW" altLang="en-US" sz="1300" dirty="0" smtClean="0">
                <a:solidFill>
                  <a:prstClr val="black"/>
                </a:solidFill>
              </a:rPr>
              <a:t>會升級成的兵種。各箭號下方的數字則為升級所需的金錢。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⑥升級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108886"/>
            <a:ext cx="314046" cy="390435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200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34" y="2644502"/>
            <a:ext cx="427301" cy="531239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682" y="1797005"/>
            <a:ext cx="100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EEECE1">
                    <a:lumMod val="75000"/>
                  </a:srgbClr>
                </a:solidFill>
              </a:rPr>
              <a:t>Knight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100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30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30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15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$200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84" y="3885883"/>
            <a:ext cx="266316" cy="371228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964" y="3885882"/>
            <a:ext cx="266316" cy="363158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64" y="3885883"/>
            <a:ext cx="298597" cy="371229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84" y="3789040"/>
            <a:ext cx="355088" cy="460000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4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4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44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43740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15748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3076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469140" y="2132856"/>
            <a:ext cx="7441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↑50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↑20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↑50</a:t>
            </a:r>
          </a:p>
          <a:p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↑150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34" name="Rectangle 29">
            <a:hlinkClick r:id="rId28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51764"/>
            <a:ext cx="1447800" cy="37338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52" y="4365144"/>
            <a:ext cx="80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white">
                    <a:lumMod val="85000"/>
                  </a:prstClr>
                </a:solidFill>
              </a:rPr>
              <a:t>Upgrade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6" name="Rectangle 29">
            <a:hlinkClick r:id="rId30" action="ppaction://hlinksldjump"/>
          </p:cNvPr>
          <p:cNvSpPr/>
          <p:nvPr/>
        </p:nvSpPr>
        <p:spPr>
          <a:xfrm>
            <a:off x="2627784" y="4326997"/>
            <a:ext cx="1704928" cy="42655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4416981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2541426" y="432695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081291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Cygnus  Knight 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28931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>
                <a:solidFill>
                  <a:srgbClr val="C00000"/>
                </a:solidFill>
              </a:rPr>
              <a:t>皇家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騎士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100648"/>
            <a:ext cx="314046" cy="40683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300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16" y="2579716"/>
            <a:ext cx="517556" cy="670471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682" y="1797005"/>
            <a:ext cx="2118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EEECE1">
                    <a:lumMod val="75000"/>
                  </a:srgbClr>
                </a:solidFill>
              </a:rPr>
              <a:t>Cygnus  Knight 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150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5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8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15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$350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84" y="3885883"/>
            <a:ext cx="266316" cy="371228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964" y="3885882"/>
            <a:ext cx="266316" cy="363158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64" y="3885883"/>
            <a:ext cx="298597" cy="371229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84" y="3789040"/>
            <a:ext cx="355088" cy="460000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4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4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44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43740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15748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3076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4" name="Rectangle 29">
            <a:hlinkClick r:id="rId27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67004"/>
            <a:ext cx="1447800" cy="34290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06176" y="4365144"/>
            <a:ext cx="917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prstClr val="white">
                    <a:lumMod val="85000"/>
                  </a:prstClr>
                </a:solidFill>
              </a:rPr>
              <a:t>Max Level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96899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751480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Wolf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40934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狼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③兵種升級後的數值變化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/>
                </a:solidFill>
              </a:rPr>
              <a:t>閃爍</a:t>
            </a:r>
            <a:r>
              <a:rPr lang="zh-TW" altLang="en-US" sz="1300" dirty="0">
                <a:solidFill>
                  <a:prstClr val="black"/>
                </a:solidFill>
              </a:rPr>
              <a:t>的箭</a:t>
            </a:r>
            <a:r>
              <a:rPr lang="zh-TW" altLang="en-US" sz="1300" dirty="0" smtClean="0">
                <a:solidFill>
                  <a:prstClr val="black"/>
                </a:solidFill>
              </a:rPr>
              <a:t>號</a:t>
            </a:r>
            <a:r>
              <a:rPr lang="zh-TW" altLang="en-US" sz="1300" dirty="0">
                <a:solidFill>
                  <a:prstClr val="black"/>
                </a:solidFill>
              </a:rPr>
              <a:t>標示出</a:t>
            </a:r>
            <a:r>
              <a:rPr lang="zh-TW" altLang="en-US" sz="1300" dirty="0" smtClean="0">
                <a:solidFill>
                  <a:prstClr val="black"/>
                </a:solidFill>
              </a:rPr>
              <a:t>按下</a:t>
            </a:r>
            <a:r>
              <a:rPr lang="en-US" altLang="zh-TW" sz="1300" dirty="0" smtClean="0">
                <a:solidFill>
                  <a:prstClr val="black"/>
                </a:solidFill>
              </a:rPr>
              <a:t>”Upgrade”</a:t>
            </a:r>
            <a:r>
              <a:rPr lang="zh-TW" altLang="en-US" sz="1300" dirty="0" smtClean="0">
                <a:solidFill>
                  <a:prstClr val="black"/>
                </a:solidFill>
              </a:rPr>
              <a:t>會升級成的兵種。各箭號下方的數字則為升級所需的金錢。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⑥升級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9942"/>
            <a:ext cx="314046" cy="42824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1" y="2732096"/>
            <a:ext cx="576065" cy="367489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682" y="1797005"/>
            <a:ext cx="789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EEECE1">
                    <a:lumMod val="75000"/>
                  </a:srgbClr>
                </a:solidFill>
              </a:rPr>
              <a:t>Wolf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30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10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3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$100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84" y="3986552"/>
            <a:ext cx="266316" cy="169891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07" y="3949354"/>
            <a:ext cx="320593" cy="202017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38" y="3933056"/>
            <a:ext cx="371327" cy="231532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49" y="3883096"/>
            <a:ext cx="542379" cy="331452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4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4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44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43740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15748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3076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469160" y="2132856"/>
            <a:ext cx="6270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↑20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</a:t>
            </a:r>
            <a:r>
              <a:rPr lang="en-US" altLang="zh-TW" b="1" dirty="0">
                <a:solidFill>
                  <a:srgbClr val="00B0F0"/>
                </a:solidFill>
              </a:rPr>
              <a:t>5</a:t>
            </a:r>
            <a:endParaRPr lang="en-US" altLang="zh-TW" b="1" dirty="0" smtClean="0">
              <a:solidFill>
                <a:srgbClr val="00B0F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</a:t>
            </a:r>
            <a:r>
              <a:rPr lang="en-US" altLang="zh-TW" b="1" dirty="0">
                <a:solidFill>
                  <a:srgbClr val="00B0F0"/>
                </a:solidFill>
              </a:rPr>
              <a:t>5</a:t>
            </a:r>
            <a:endParaRPr lang="en-US" altLang="zh-TW" b="1" dirty="0" smtClean="0">
              <a:solidFill>
                <a:srgbClr val="00B0F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↑10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↑50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34" name="Rectangle 29">
            <a:hlinkClick r:id="rId29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51764"/>
            <a:ext cx="1447800" cy="37338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52" y="4365144"/>
            <a:ext cx="80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white">
                    <a:lumMod val="85000"/>
                  </a:prstClr>
                </a:solidFill>
              </a:rPr>
              <a:t>Upgrade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6" name="Rectangle 29">
            <a:hlinkClick r:id="rId31" action="ppaction://hlinksldjump"/>
          </p:cNvPr>
          <p:cNvSpPr/>
          <p:nvPr/>
        </p:nvSpPr>
        <p:spPr>
          <a:xfrm>
            <a:off x="2627784" y="4326997"/>
            <a:ext cx="1704928" cy="42655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4416981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2541426" y="432695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901981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Timberwolf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40934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灰狼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③兵種升級後的數值變化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/>
                </a:solidFill>
              </a:rPr>
              <a:t>閃爍</a:t>
            </a:r>
            <a:r>
              <a:rPr lang="zh-TW" altLang="en-US" sz="1300" dirty="0">
                <a:solidFill>
                  <a:prstClr val="black"/>
                </a:solidFill>
              </a:rPr>
              <a:t>的箭</a:t>
            </a:r>
            <a:r>
              <a:rPr lang="zh-TW" altLang="en-US" sz="1300" dirty="0" smtClean="0">
                <a:solidFill>
                  <a:prstClr val="black"/>
                </a:solidFill>
              </a:rPr>
              <a:t>號</a:t>
            </a:r>
            <a:r>
              <a:rPr lang="zh-TW" altLang="en-US" sz="1300" dirty="0">
                <a:solidFill>
                  <a:prstClr val="black"/>
                </a:solidFill>
              </a:rPr>
              <a:t>標示出</a:t>
            </a:r>
            <a:r>
              <a:rPr lang="zh-TW" altLang="en-US" sz="1300" dirty="0" smtClean="0">
                <a:solidFill>
                  <a:prstClr val="black"/>
                </a:solidFill>
              </a:rPr>
              <a:t>按下</a:t>
            </a:r>
            <a:r>
              <a:rPr lang="en-US" altLang="zh-TW" sz="1300" dirty="0" smtClean="0">
                <a:solidFill>
                  <a:prstClr val="black"/>
                </a:solidFill>
              </a:rPr>
              <a:t>”Upgrade”</a:t>
            </a:r>
            <a:r>
              <a:rPr lang="zh-TW" altLang="en-US" sz="1300" dirty="0" smtClean="0">
                <a:solidFill>
                  <a:prstClr val="black"/>
                </a:solidFill>
              </a:rPr>
              <a:t>會升級成的兵種。各箭號下方的數字則為升級所需的金錢。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⑥升級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9942"/>
            <a:ext cx="314046" cy="42824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5998"/>
            <a:ext cx="522486" cy="32923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79" y="2710075"/>
            <a:ext cx="655294" cy="412924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710" y="1797005"/>
            <a:ext cx="165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 smtClean="0">
                <a:solidFill>
                  <a:srgbClr val="EEECE1">
                    <a:lumMod val="75000"/>
                  </a:srgbClr>
                </a:solidFill>
              </a:rPr>
              <a:t>Timberwolf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5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15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15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40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$150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84" y="3986552"/>
            <a:ext cx="266316" cy="169891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07" y="3949354"/>
            <a:ext cx="320593" cy="202017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38" y="3933056"/>
            <a:ext cx="371327" cy="231532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49" y="3883096"/>
            <a:ext cx="542379" cy="331452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4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4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44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43740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15748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3076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469140" y="2132856"/>
            <a:ext cx="7441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↑20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</a:t>
            </a:r>
            <a:r>
              <a:rPr lang="en-US" altLang="zh-TW" b="1" dirty="0">
                <a:solidFill>
                  <a:srgbClr val="00B0F0"/>
                </a:solidFill>
              </a:rPr>
              <a:t>5</a:t>
            </a:r>
            <a:endParaRPr lang="en-US" altLang="zh-TW" b="1" dirty="0" smtClean="0">
              <a:solidFill>
                <a:srgbClr val="00B0F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</a:t>
            </a:r>
            <a:r>
              <a:rPr lang="en-US" altLang="zh-TW" b="1" dirty="0">
                <a:solidFill>
                  <a:srgbClr val="00B0F0"/>
                </a:solidFill>
              </a:rPr>
              <a:t>5</a:t>
            </a:r>
            <a:endParaRPr lang="en-US" altLang="zh-TW" b="1" dirty="0" smtClean="0">
              <a:solidFill>
                <a:srgbClr val="00B0F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↑10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↑100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34" name="Rectangle 29">
            <a:hlinkClick r:id="rId30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51764"/>
            <a:ext cx="1447800" cy="37338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52" y="4365144"/>
            <a:ext cx="80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white">
                    <a:lumMod val="85000"/>
                  </a:prstClr>
                </a:solidFill>
              </a:rPr>
              <a:t>Upgrade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6" name="Rectangle 29">
            <a:hlinkClick r:id="rId32" action="ppaction://hlinksldjump"/>
          </p:cNvPr>
          <p:cNvSpPr/>
          <p:nvPr/>
        </p:nvSpPr>
        <p:spPr>
          <a:xfrm>
            <a:off x="2627784" y="4326997"/>
            <a:ext cx="1704928" cy="42655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4416981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2541426" y="432695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79399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Snow Wolf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40934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雪狼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③兵種升級後的數值變化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/>
                </a:solidFill>
              </a:rPr>
              <a:t>閃爍</a:t>
            </a:r>
            <a:r>
              <a:rPr lang="zh-TW" altLang="en-US" sz="1300" dirty="0">
                <a:solidFill>
                  <a:prstClr val="black"/>
                </a:solidFill>
              </a:rPr>
              <a:t>的箭</a:t>
            </a:r>
            <a:r>
              <a:rPr lang="zh-TW" altLang="en-US" sz="1300" dirty="0" smtClean="0">
                <a:solidFill>
                  <a:prstClr val="black"/>
                </a:solidFill>
              </a:rPr>
              <a:t>號</a:t>
            </a:r>
            <a:r>
              <a:rPr lang="zh-TW" altLang="en-US" sz="1300" dirty="0">
                <a:solidFill>
                  <a:prstClr val="black"/>
                </a:solidFill>
              </a:rPr>
              <a:t>標示出</a:t>
            </a:r>
            <a:r>
              <a:rPr lang="zh-TW" altLang="en-US" sz="1300" dirty="0" smtClean="0">
                <a:solidFill>
                  <a:prstClr val="black"/>
                </a:solidFill>
              </a:rPr>
              <a:t>按下</a:t>
            </a:r>
            <a:r>
              <a:rPr lang="en-US" altLang="zh-TW" sz="1300" dirty="0" smtClean="0">
                <a:solidFill>
                  <a:prstClr val="black"/>
                </a:solidFill>
              </a:rPr>
              <a:t>”Upgrade”</a:t>
            </a:r>
            <a:r>
              <a:rPr lang="zh-TW" altLang="en-US" sz="1300" dirty="0" smtClean="0">
                <a:solidFill>
                  <a:prstClr val="black"/>
                </a:solidFill>
              </a:rPr>
              <a:t>會升級成的兵種。各箭號下方的數字則為升級所需的金錢。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⑥升級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9942"/>
            <a:ext cx="314046" cy="42824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7684"/>
            <a:ext cx="522486" cy="325784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250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79" y="2712280"/>
            <a:ext cx="655294" cy="408593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702" y="1797005"/>
            <a:ext cx="156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EEECE1">
                    <a:lumMod val="75000"/>
                  </a:srgbClr>
                </a:solidFill>
              </a:rPr>
              <a:t>Snow Wolf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5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15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15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40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$250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84" y="3986552"/>
            <a:ext cx="266316" cy="169891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07" y="3949354"/>
            <a:ext cx="320593" cy="202017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38" y="3933056"/>
            <a:ext cx="371327" cy="231532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49" y="3883096"/>
            <a:ext cx="542379" cy="331452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4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4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44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43740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15748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3076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469140" y="2132856"/>
            <a:ext cx="7441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↑20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↑15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↑5</a:t>
            </a:r>
          </a:p>
          <a:p>
            <a:r>
              <a:rPr lang="en-US" altLang="zh-TW" b="1" dirty="0">
                <a:solidFill>
                  <a:srgbClr val="00B0F0"/>
                </a:solidFill>
              </a:rPr>
              <a:t>↑</a:t>
            </a:r>
            <a:r>
              <a:rPr lang="en-US" altLang="zh-TW" b="1" dirty="0" smtClean="0">
                <a:solidFill>
                  <a:srgbClr val="00B0F0"/>
                </a:solidFill>
              </a:rPr>
              <a:t>5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↑100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34" name="Rectangle 29">
            <a:hlinkClick r:id="rId29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51764"/>
            <a:ext cx="1447800" cy="37338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52" y="4365144"/>
            <a:ext cx="80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white">
                    <a:lumMod val="85000"/>
                  </a:prstClr>
                </a:solidFill>
              </a:rPr>
              <a:t>Upgrade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6" name="Rectangle 29">
            <a:hlinkClick r:id="rId31" action="ppaction://hlinksldjump"/>
          </p:cNvPr>
          <p:cNvSpPr/>
          <p:nvPr/>
        </p:nvSpPr>
        <p:spPr>
          <a:xfrm>
            <a:off x="2627784" y="4326997"/>
            <a:ext cx="1704928" cy="42655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4416981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2541426" y="432695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576631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Devil Wolf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28931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惡魔狼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9942"/>
            <a:ext cx="314046" cy="42824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90968"/>
            <a:ext cx="522486" cy="31929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350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07" y="2616803"/>
            <a:ext cx="832405" cy="508689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683" y="1797005"/>
            <a:ext cx="1503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EEECE1">
                    <a:lumMod val="75000"/>
                  </a:srgbClr>
                </a:solidFill>
              </a:rPr>
              <a:t>Devil </a:t>
            </a:r>
            <a:r>
              <a:rPr lang="en-US" altLang="zh-TW" sz="2400" b="1" dirty="0" smtClean="0">
                <a:solidFill>
                  <a:srgbClr val="EEECE1">
                    <a:lumMod val="75000"/>
                  </a:srgbClr>
                </a:solidFill>
              </a:rPr>
              <a:t>Wolf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70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30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20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45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$350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84" y="3986552"/>
            <a:ext cx="266316" cy="169891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07" y="3949354"/>
            <a:ext cx="320593" cy="202017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38" y="3933056"/>
            <a:ext cx="371327" cy="231532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49" y="3883096"/>
            <a:ext cx="542379" cy="331452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4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4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44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43740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157486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3076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4" name="Rectangle 29">
            <a:hlinkClick r:id="rId28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67004"/>
            <a:ext cx="1447800" cy="34290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32" y="4365144"/>
            <a:ext cx="917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prstClr val="white">
                    <a:lumMod val="85000"/>
                  </a:prstClr>
                </a:solidFill>
              </a:rPr>
              <a:t>Max Level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09266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Ork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40934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獸人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③兵種升級後的數值變化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/>
                </a:solidFill>
              </a:rPr>
              <a:t>閃爍</a:t>
            </a:r>
            <a:r>
              <a:rPr lang="zh-TW" altLang="en-US" sz="1300" dirty="0">
                <a:solidFill>
                  <a:prstClr val="black"/>
                </a:solidFill>
              </a:rPr>
              <a:t>的箭</a:t>
            </a:r>
            <a:r>
              <a:rPr lang="zh-TW" altLang="en-US" sz="1300" dirty="0" smtClean="0">
                <a:solidFill>
                  <a:prstClr val="black"/>
                </a:solidFill>
              </a:rPr>
              <a:t>號</a:t>
            </a:r>
            <a:r>
              <a:rPr lang="zh-TW" altLang="en-US" sz="1300" dirty="0">
                <a:solidFill>
                  <a:prstClr val="black"/>
                </a:solidFill>
              </a:rPr>
              <a:t>標示出</a:t>
            </a:r>
            <a:r>
              <a:rPr lang="zh-TW" altLang="en-US" sz="1300" dirty="0" smtClean="0">
                <a:solidFill>
                  <a:prstClr val="black"/>
                </a:solidFill>
              </a:rPr>
              <a:t>按下</a:t>
            </a:r>
            <a:r>
              <a:rPr lang="en-US" altLang="zh-TW" sz="1300" dirty="0" smtClean="0">
                <a:solidFill>
                  <a:prstClr val="black"/>
                </a:solidFill>
              </a:rPr>
              <a:t>”Upgrade”</a:t>
            </a:r>
            <a:r>
              <a:rPr lang="zh-TW" altLang="en-US" sz="1300" dirty="0" smtClean="0">
                <a:solidFill>
                  <a:prstClr val="black"/>
                </a:solidFill>
              </a:rPr>
              <a:t>會升級成的兵種。各箭號下方的數字則為升級所需的金錢。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⑥升級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34" y="2669157"/>
            <a:ext cx="427301" cy="481850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702" y="1797005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EEECE1">
                    <a:lumMod val="75000"/>
                  </a:srgbClr>
                </a:solidFill>
              </a:rPr>
              <a:t>Ork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8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zh-TW" altLang="en-US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5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15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$150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27" y="3921341"/>
            <a:ext cx="266316" cy="300313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07" y="3904157"/>
            <a:ext cx="266316" cy="326613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707" y="3747915"/>
            <a:ext cx="452443" cy="482945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7" y="3592676"/>
            <a:ext cx="757429" cy="657328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67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47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47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339752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059832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8282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469140" y="2132856"/>
            <a:ext cx="679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dirty="0" smtClean="0">
              <a:solidFill>
                <a:srgbClr val="00B0F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↑15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↑15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↓5</a:t>
            </a:r>
            <a:endParaRPr lang="en-US" altLang="zh-TW" b="1" dirty="0" smtClean="0">
              <a:solidFill>
                <a:srgbClr val="00B0F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↑50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34" name="Rectangle 29">
            <a:hlinkClick r:id="rId28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51764"/>
            <a:ext cx="1447800" cy="37338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52" y="4365144"/>
            <a:ext cx="80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white">
                    <a:lumMod val="85000"/>
                  </a:prstClr>
                </a:solidFill>
              </a:rPr>
              <a:t>Upgrade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6" name="Rectangle 29">
            <a:hlinkClick r:id="rId30" action="ppaction://hlinksldjump"/>
          </p:cNvPr>
          <p:cNvSpPr/>
          <p:nvPr/>
        </p:nvSpPr>
        <p:spPr>
          <a:xfrm>
            <a:off x="2627784" y="4326997"/>
            <a:ext cx="1704928" cy="42655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4416981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2541426" y="432695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912714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Berserker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40934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獸人</a:t>
            </a:r>
            <a:r>
              <a:rPr lang="zh-TW" altLang="en-US" sz="1300" b="1" dirty="0">
                <a:solidFill>
                  <a:srgbClr val="C00000"/>
                </a:solidFill>
              </a:rPr>
              <a:t>狂戰士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/>
              <a:t>。</a:t>
            </a:r>
            <a:endParaRPr lang="en-US" altLang="zh-TW" sz="1300" dirty="0" smtClean="0"/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③兵種升級後的數值變化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/>
                </a:solidFill>
              </a:rPr>
              <a:t>閃爍</a:t>
            </a:r>
            <a:r>
              <a:rPr lang="zh-TW" altLang="en-US" sz="1300" dirty="0">
                <a:solidFill>
                  <a:prstClr val="black"/>
                </a:solidFill>
              </a:rPr>
              <a:t>的箭</a:t>
            </a:r>
            <a:r>
              <a:rPr lang="zh-TW" altLang="en-US" sz="1300" dirty="0" smtClean="0">
                <a:solidFill>
                  <a:prstClr val="black"/>
                </a:solidFill>
              </a:rPr>
              <a:t>號</a:t>
            </a:r>
            <a:r>
              <a:rPr lang="zh-TW" altLang="en-US" sz="1300" dirty="0">
                <a:solidFill>
                  <a:prstClr val="black"/>
                </a:solidFill>
              </a:rPr>
              <a:t>標示出</a:t>
            </a:r>
            <a:r>
              <a:rPr lang="zh-TW" altLang="en-US" sz="1300" dirty="0" smtClean="0">
                <a:solidFill>
                  <a:prstClr val="black"/>
                </a:solidFill>
              </a:rPr>
              <a:t>按下</a:t>
            </a:r>
            <a:r>
              <a:rPr lang="en-US" altLang="zh-TW" sz="1300" dirty="0" smtClean="0">
                <a:solidFill>
                  <a:prstClr val="black"/>
                </a:solidFill>
              </a:rPr>
              <a:t>”Upgrade”</a:t>
            </a:r>
            <a:r>
              <a:rPr lang="zh-TW" altLang="en-US" sz="1300" dirty="0" smtClean="0">
                <a:solidFill>
                  <a:prstClr val="black"/>
                </a:solidFill>
              </a:rPr>
              <a:t>會升級成的兵種。各箭號下方的數字則為升級所需的金錢。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⑥升級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64" y="5159538"/>
            <a:ext cx="291658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200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38" y="2669157"/>
            <a:ext cx="392893" cy="481850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702" y="1797005"/>
            <a:ext cx="1410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EEECE1">
                    <a:lumMod val="75000"/>
                  </a:srgbClr>
                </a:solidFill>
              </a:rPr>
              <a:t>Berserker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8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20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30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5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$200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27" y="3921341"/>
            <a:ext cx="266316" cy="300313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07" y="3904157"/>
            <a:ext cx="266316" cy="326613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707" y="3747915"/>
            <a:ext cx="452443" cy="482945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7" y="3592676"/>
            <a:ext cx="757429" cy="657328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67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47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47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339752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059832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8282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469140" y="2132856"/>
            <a:ext cx="7441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↑</a:t>
            </a:r>
            <a:r>
              <a:rPr lang="en-US" altLang="zh-TW" b="1" dirty="0">
                <a:solidFill>
                  <a:srgbClr val="00B0F0"/>
                </a:solidFill>
              </a:rPr>
              <a:t>2</a:t>
            </a:r>
            <a:r>
              <a:rPr lang="en-US" altLang="zh-TW" b="1" dirty="0" smtClean="0">
                <a:solidFill>
                  <a:srgbClr val="00B0F0"/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↑20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↑10 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↑20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↑150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34" name="Rectangle 29">
            <a:hlinkClick r:id="rId29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51764"/>
            <a:ext cx="1447800" cy="37338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52" y="4365144"/>
            <a:ext cx="80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white">
                    <a:lumMod val="85000"/>
                  </a:prstClr>
                </a:solidFill>
              </a:rPr>
              <a:t>Upgrade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6" name="Rectangle 29">
            <a:hlinkClick r:id="rId31" action="ppaction://hlinksldjump"/>
          </p:cNvPr>
          <p:cNvSpPr/>
          <p:nvPr/>
        </p:nvSpPr>
        <p:spPr>
          <a:xfrm>
            <a:off x="2627784" y="4326997"/>
            <a:ext cx="1704928" cy="42655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4416981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2541426" y="432695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623178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Ork</a:t>
            </a:r>
            <a:r>
              <a:rPr lang="en-US" altLang="zh-TW" dirty="0" smtClean="0"/>
              <a:t> Rider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40934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獸人</a:t>
            </a:r>
            <a:r>
              <a:rPr lang="zh-TW" altLang="en-US" sz="1300" b="1" dirty="0">
                <a:solidFill>
                  <a:srgbClr val="C00000"/>
                </a:solidFill>
              </a:rPr>
              <a:t>騎兵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③兵種升級後的數值變化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>
                <a:solidFill>
                  <a:prstClr val="black"/>
                </a:solidFill>
              </a:rPr>
              <a:t>閃爍</a:t>
            </a:r>
            <a:r>
              <a:rPr lang="zh-TW" altLang="en-US" sz="1300" dirty="0">
                <a:solidFill>
                  <a:prstClr val="black"/>
                </a:solidFill>
              </a:rPr>
              <a:t>的箭</a:t>
            </a:r>
            <a:r>
              <a:rPr lang="zh-TW" altLang="en-US" sz="1300" dirty="0" smtClean="0">
                <a:solidFill>
                  <a:prstClr val="black"/>
                </a:solidFill>
              </a:rPr>
              <a:t>號</a:t>
            </a:r>
            <a:r>
              <a:rPr lang="zh-TW" altLang="en-US" sz="1300" dirty="0">
                <a:solidFill>
                  <a:prstClr val="black"/>
                </a:solidFill>
              </a:rPr>
              <a:t>標示出</a:t>
            </a:r>
            <a:r>
              <a:rPr lang="zh-TW" altLang="en-US" sz="1300" dirty="0" smtClean="0">
                <a:solidFill>
                  <a:prstClr val="black"/>
                </a:solidFill>
              </a:rPr>
              <a:t>按下</a:t>
            </a:r>
            <a:r>
              <a:rPr lang="en-US" altLang="zh-TW" sz="1300" dirty="0" smtClean="0">
                <a:solidFill>
                  <a:prstClr val="black"/>
                </a:solidFill>
              </a:rPr>
              <a:t>”Upgrade”</a:t>
            </a:r>
            <a:r>
              <a:rPr lang="zh-TW" altLang="en-US" sz="1300" dirty="0" smtClean="0">
                <a:solidFill>
                  <a:prstClr val="black"/>
                </a:solidFill>
              </a:rPr>
              <a:t>會升級成的兵種。各箭號下方的數字則為升級所需的金錢。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⑥升級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4" y="5109695"/>
            <a:ext cx="381836" cy="40757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350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23" y="2568397"/>
            <a:ext cx="622533" cy="664501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682" y="17970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EEECE1">
                    <a:lumMod val="75000"/>
                  </a:srgbClr>
                </a:solidFill>
              </a:rPr>
              <a:t>Ork</a:t>
            </a:r>
            <a:r>
              <a:rPr lang="en-US" altLang="zh-TW" sz="2400" b="1" dirty="0">
                <a:solidFill>
                  <a:srgbClr val="EEECE1">
                    <a:lumMod val="75000"/>
                  </a:srgbClr>
                </a:solidFill>
              </a:rPr>
              <a:t> Rider 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100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4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4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25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$350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27" y="3921341"/>
            <a:ext cx="266316" cy="300313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07" y="3904157"/>
            <a:ext cx="266316" cy="326613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707" y="3747915"/>
            <a:ext cx="452443" cy="482945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7" y="3592676"/>
            <a:ext cx="757429" cy="657328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67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47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47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339752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059832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8282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469140" y="2132856"/>
            <a:ext cx="7441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↑100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↑20</a:t>
            </a: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↑20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↓20</a:t>
            </a:r>
            <a:endParaRPr lang="en-US" altLang="zh-TW" b="1" dirty="0">
              <a:solidFill>
                <a:srgbClr val="00B0F0"/>
              </a:solidFill>
            </a:endParaRPr>
          </a:p>
          <a:p>
            <a:r>
              <a:rPr lang="en-US" altLang="zh-TW" b="1" dirty="0" smtClean="0">
                <a:solidFill>
                  <a:srgbClr val="00B0F0"/>
                </a:solidFill>
              </a:rPr>
              <a:t>↑150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34" name="Rectangle 29">
            <a:hlinkClick r:id="rId30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51764"/>
            <a:ext cx="1447800" cy="37338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59852" y="4365144"/>
            <a:ext cx="80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white">
                    <a:lumMod val="85000"/>
                  </a:prstClr>
                </a:solidFill>
              </a:rPr>
              <a:t>Upgrade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6" name="Rectangle 29">
            <a:hlinkClick r:id="rId32" action="ppaction://hlinksldjump"/>
          </p:cNvPr>
          <p:cNvSpPr/>
          <p:nvPr/>
        </p:nvSpPr>
        <p:spPr>
          <a:xfrm>
            <a:off x="2627784" y="4326997"/>
            <a:ext cx="1704928" cy="42655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4416981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2541426" y="432695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843763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Ork</a:t>
            </a:r>
            <a:r>
              <a:rPr lang="en-US" altLang="zh-TW" dirty="0" smtClean="0"/>
              <a:t> King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Detail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18"/>
            <a:ext cx="2249234" cy="28931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兵種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詳情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【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獸人</a:t>
            </a:r>
            <a:r>
              <a:rPr lang="zh-TW" altLang="en-US" sz="1300" b="1" dirty="0">
                <a:solidFill>
                  <a:srgbClr val="C00000"/>
                </a:solidFill>
              </a:rPr>
              <a:t>酋長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】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①兵種名稱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②兵種數值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HP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生命值，</a:t>
            </a:r>
            <a:r>
              <a:rPr lang="en-US" altLang="zh-TW" sz="1300" dirty="0" smtClean="0">
                <a:solidFill>
                  <a:prstClr val="black"/>
                </a:solidFill>
              </a:rPr>
              <a:t>HP</a:t>
            </a:r>
            <a:r>
              <a:rPr lang="zh-TW" altLang="en-US" sz="1300" dirty="0" smtClean="0">
                <a:solidFill>
                  <a:prstClr val="black"/>
                </a:solidFill>
              </a:rPr>
              <a:t>歸</a:t>
            </a:r>
            <a:r>
              <a:rPr lang="en-US" altLang="zh-TW" sz="1300" dirty="0" smtClean="0">
                <a:solidFill>
                  <a:prstClr val="black"/>
                </a:solidFill>
              </a:rPr>
              <a:t>0</a:t>
            </a:r>
            <a:r>
              <a:rPr lang="zh-TW" altLang="en-US" sz="1300" dirty="0" smtClean="0">
                <a:solidFill>
                  <a:prstClr val="black"/>
                </a:solidFill>
              </a:rPr>
              <a:t>即死亡。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ATK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攻擊力，每秒可給予敵人的傷害。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DEF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防禦力，承受傷害的能力，詳見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AGI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 敏捷，影響移動速度。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en-US" altLang="zh-TW" sz="1300" b="1" dirty="0" smtClean="0">
                <a:solidFill>
                  <a:srgbClr val="C00000"/>
                </a:solidFill>
              </a:rPr>
              <a:t>Cost</a:t>
            </a:r>
            <a:r>
              <a:rPr lang="en-US" altLang="zh-TW" sz="1300" dirty="0" smtClean="0">
                <a:solidFill>
                  <a:prstClr val="black"/>
                </a:solidFill>
              </a:rPr>
              <a:t>: </a:t>
            </a:r>
            <a:r>
              <a:rPr lang="zh-TW" altLang="en-US" sz="1300" dirty="0" smtClean="0">
                <a:solidFill>
                  <a:prstClr val="black"/>
                </a:solidFill>
              </a:rPr>
              <a:t>招喚該兵種所需金錢。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④兵種外觀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</a:t>
            </a:r>
            <a:r>
              <a:rPr lang="zh-TW" altLang="en-US" sz="1300" b="1" dirty="0">
                <a:solidFill>
                  <a:srgbClr val="C00000"/>
                </a:solidFill>
              </a:rPr>
              <a:t>兵種升級演化圖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zh-TW" sz="1300" b="1" dirty="0" smtClean="0">
                <a:solidFill>
                  <a:srgbClr val="C00000"/>
                </a:solidFill>
              </a:rPr>
              <a:t>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關閉兵種情報視窗</a:t>
            </a:r>
            <a:endParaRPr lang="zh-TW" alt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25" y="5095780"/>
            <a:ext cx="480096" cy="4166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6" y="1580877"/>
            <a:ext cx="4188945" cy="3288323"/>
          </a:xfrm>
          <a:prstGeom prst="rect">
            <a:avLst/>
          </a:prstGeom>
        </p:spPr>
      </p:pic>
      <p:pic>
        <p:nvPicPr>
          <p:cNvPr id="21509" name="圖片 2150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2241208"/>
            <a:ext cx="1246398" cy="1259800"/>
          </a:xfrm>
          <a:prstGeom prst="rect">
            <a:avLst/>
          </a:prstGeom>
        </p:spPr>
      </p:pic>
      <p:pic>
        <p:nvPicPr>
          <p:cNvPr id="21510" name="圖片 2150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31" y="2377373"/>
            <a:ext cx="1138795" cy="988294"/>
          </a:xfrm>
          <a:prstGeom prst="rect">
            <a:avLst/>
          </a:prstGeom>
        </p:spPr>
      </p:pic>
      <p:sp>
        <p:nvSpPr>
          <p:cNvPr id="21511" name="文字方塊 21510"/>
          <p:cNvSpPr txBox="1"/>
          <p:nvPr/>
        </p:nvSpPr>
        <p:spPr>
          <a:xfrm>
            <a:off x="1671682" y="1797005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EEECE1">
                    <a:lumMod val="75000"/>
                  </a:srgbClr>
                </a:solidFill>
              </a:rPr>
              <a:t>Ork</a:t>
            </a:r>
            <a:r>
              <a:rPr lang="en-US" altLang="zh-TW" sz="2400" b="1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sz="2400" b="1" dirty="0" smtClean="0">
                <a:solidFill>
                  <a:srgbClr val="EEECE1">
                    <a:lumMod val="75000"/>
                  </a:srgbClr>
                </a:solidFill>
              </a:rPr>
              <a:t>King </a:t>
            </a:r>
            <a:endParaRPr lang="zh-TW" altLang="en-US" sz="2400" b="1" dirty="0">
              <a:solidFill>
                <a:srgbClr val="EEECE1">
                  <a:lumMod val="75000"/>
                </a:srgbClr>
              </a:solidFill>
            </a:endParaRPr>
          </a:p>
        </p:txBody>
      </p:sp>
      <p:sp>
        <p:nvSpPr>
          <p:cNvPr id="21512" name="文字方塊 21511"/>
          <p:cNvSpPr txBox="1"/>
          <p:nvPr/>
        </p:nvSpPr>
        <p:spPr>
          <a:xfrm>
            <a:off x="3037085" y="2132856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HP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2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00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ATK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60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DEF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60</a:t>
            </a:r>
          </a:p>
          <a:p>
            <a:r>
              <a:rPr lang="en-US" altLang="zh-TW" b="1" dirty="0">
                <a:solidFill>
                  <a:srgbClr val="EEECE1">
                    <a:lumMod val="75000"/>
                  </a:srgbClr>
                </a:solidFill>
              </a:rPr>
              <a:t>AGI</a:t>
            </a:r>
            <a:r>
              <a:rPr lang="en-US" altLang="zh-TW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   </a:t>
            </a:r>
            <a:r>
              <a:rPr lang="zh-TW" altLang="en-US" dirty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zh-TW" altLang="en-US" dirty="0" smtClean="0">
                <a:solidFill>
                  <a:srgbClr val="EEECE1">
                    <a:lumMod val="75000"/>
                  </a:srgbClr>
                </a:solidFill>
              </a:rPr>
              <a:t> 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5</a:t>
            </a:r>
          </a:p>
          <a:p>
            <a:r>
              <a:rPr lang="en-US" altLang="zh-TW" b="1" dirty="0" smtClean="0">
                <a:solidFill>
                  <a:srgbClr val="EEECE1">
                    <a:lumMod val="75000"/>
                  </a:srgbClr>
                </a:solidFill>
              </a:rPr>
              <a:t>Cost</a:t>
            </a:r>
            <a:r>
              <a:rPr lang="en-US" altLang="zh-TW" dirty="0" smtClean="0">
                <a:solidFill>
                  <a:srgbClr val="EEECE1">
                    <a:lumMod val="75000"/>
                  </a:srgbClr>
                </a:solidFill>
              </a:rPr>
              <a:t>	$500</a:t>
            </a:r>
            <a:endParaRPr lang="zh-TW" altLang="en-US" dirty="0">
              <a:solidFill>
                <a:srgbClr val="EEECE1">
                  <a:lumMod val="75000"/>
                </a:srgbClr>
              </a:solidFill>
            </a:endParaRPr>
          </a:p>
        </p:txBody>
      </p:sp>
      <p:pic>
        <p:nvPicPr>
          <p:cNvPr id="21522" name="圖片 215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3" y="3559862"/>
            <a:ext cx="3593651" cy="1193651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27" y="3921341"/>
            <a:ext cx="266316" cy="300313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07" y="3904157"/>
            <a:ext cx="266316" cy="326613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707" y="3747915"/>
            <a:ext cx="452443" cy="482945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7" y="3592676"/>
            <a:ext cx="757429" cy="657328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1588820" y="3563724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79646">
                    <a:lumMod val="50000"/>
                  </a:srgbClr>
                </a:solidFill>
              </a:rPr>
              <a:t>Evolution</a:t>
            </a:r>
            <a:endParaRPr lang="zh-TW" altLang="en-US" b="1" dirty="0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21531" name="圖片 215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67" y="3949351"/>
            <a:ext cx="297180" cy="236220"/>
          </a:xfrm>
          <a:prstGeom prst="rect">
            <a:avLst/>
          </a:prstGeom>
        </p:spPr>
      </p:pic>
      <p:pic>
        <p:nvPicPr>
          <p:cNvPr id="21532" name="圖片 215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47" y="3949351"/>
            <a:ext cx="297180" cy="236220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47" y="3953387"/>
            <a:ext cx="297180" cy="236220"/>
          </a:xfrm>
          <a:prstGeom prst="rect">
            <a:avLst/>
          </a:prstGeom>
        </p:spPr>
      </p:pic>
      <p:sp>
        <p:nvSpPr>
          <p:cNvPr id="21533" name="文字方塊 21532"/>
          <p:cNvSpPr txBox="1"/>
          <p:nvPr/>
        </p:nvSpPr>
        <p:spPr>
          <a:xfrm>
            <a:off x="2339752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$500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059832" y="41189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$800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898282" y="4118923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79646">
                    <a:lumMod val="50000"/>
                  </a:srgbClr>
                </a:solidFill>
              </a:rPr>
              <a:t>$1000</a:t>
            </a:r>
            <a:endParaRPr lang="zh-TW" altLang="en-US" sz="1000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34" name="Rectangle 29">
            <a:hlinkClick r:id="rId29" action="ppaction://hlinksldjump"/>
          </p:cNvPr>
          <p:cNvSpPr/>
          <p:nvPr/>
        </p:nvSpPr>
        <p:spPr>
          <a:xfrm>
            <a:off x="5152297" y="1558942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pic>
        <p:nvPicPr>
          <p:cNvPr id="21535" name="圖片 2153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06" y="4367004"/>
            <a:ext cx="1447800" cy="342900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3000261" y="4365144"/>
            <a:ext cx="917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prstClr val="white">
                    <a:lumMod val="85000"/>
                  </a:prstClr>
                </a:solidFill>
              </a:rPr>
              <a:t>Max Level</a:t>
            </a:r>
            <a:endParaRPr lang="zh-TW" alt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467875" y="178912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864759" y="201773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1656339" y="227307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1498821" y="3479774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068164" y="133599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7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24906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7"/>
          <p:cNvSpPr>
            <a:spLocks/>
          </p:cNvSpPr>
          <p:nvPr/>
        </p:nvSpPr>
        <p:spPr>
          <a:xfrm>
            <a:off x="253937" y="2277659"/>
            <a:ext cx="5389573" cy="328908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1" name="Rounded Rectangle 2"/>
          <p:cNvSpPr/>
          <p:nvPr/>
        </p:nvSpPr>
        <p:spPr>
          <a:xfrm>
            <a:off x="258945" y="2130328"/>
            <a:ext cx="5382360" cy="3424267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6" name="Rectangle 17"/>
          <p:cNvSpPr>
            <a:spLocks/>
          </p:cNvSpPr>
          <p:nvPr/>
        </p:nvSpPr>
        <p:spPr>
          <a:xfrm>
            <a:off x="5997767" y="2460542"/>
            <a:ext cx="1772924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3" name="Rectangle 17"/>
          <p:cNvSpPr>
            <a:spLocks/>
          </p:cNvSpPr>
          <p:nvPr/>
        </p:nvSpPr>
        <p:spPr>
          <a:xfrm>
            <a:off x="264462" y="2281248"/>
            <a:ext cx="5376843" cy="325485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Login window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2" y="2275896"/>
            <a:ext cx="5382718" cy="3287945"/>
          </a:xfrm>
        </p:spPr>
      </p:pic>
      <p:sp>
        <p:nvSpPr>
          <p:cNvPr id="5" name="文字方塊 4"/>
          <p:cNvSpPr txBox="1"/>
          <p:nvPr/>
        </p:nvSpPr>
        <p:spPr>
          <a:xfrm>
            <a:off x="6042454" y="2488342"/>
            <a:ext cx="1786066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solidFill>
                  <a:prstClr val="black"/>
                </a:solidFill>
              </a:rPr>
              <a:t>Login window:</a:t>
            </a:r>
          </a:p>
          <a:p>
            <a:r>
              <a:rPr lang="zh-TW" altLang="en-US" sz="1350" dirty="0">
                <a:solidFill>
                  <a:prstClr val="black"/>
                </a:solidFill>
              </a:rPr>
              <a:t>四位使用者在此連線</a:t>
            </a:r>
            <a:r>
              <a:rPr lang="en-US" altLang="zh-TW" sz="1350" dirty="0">
                <a:solidFill>
                  <a:prstClr val="black"/>
                </a:solidFill>
              </a:rPr>
              <a:t>.</a:t>
            </a:r>
          </a:p>
          <a:p>
            <a:pPr marL="257175" indent="-257175">
              <a:buFont typeface="Wingdings" pitchFamily="2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離開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pitchFamily="2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登入</a:t>
            </a:r>
            <a:r>
              <a:rPr lang="en-US" altLang="zh-TW" sz="1350" dirty="0">
                <a:solidFill>
                  <a:prstClr val="black"/>
                </a:solidFill>
              </a:rPr>
              <a:t>,</a:t>
            </a:r>
            <a:r>
              <a:rPr lang="zh-TW" altLang="en-US" sz="1350" dirty="0">
                <a:solidFill>
                  <a:prstClr val="black"/>
                </a:solidFill>
              </a:rPr>
              <a:t>進入大廳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pitchFamily="2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遊戲游標</a:t>
            </a:r>
            <a:endParaRPr lang="en-AU" altLang="zh-TW" sz="1350" dirty="0">
              <a:solidFill>
                <a:prstClr val="black"/>
              </a:solidFill>
            </a:endParaRPr>
          </a:p>
          <a:p>
            <a:endParaRPr lang="en-US" altLang="zh-TW" sz="1350" dirty="0">
              <a:solidFill>
                <a:prstClr val="black"/>
              </a:solidFill>
            </a:endParaRPr>
          </a:p>
          <a:p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08" y="3739807"/>
            <a:ext cx="242888" cy="264319"/>
          </a:xfrm>
          <a:prstGeom prst="rect">
            <a:avLst/>
          </a:prstGeom>
        </p:spPr>
      </p:pic>
      <p:pic>
        <p:nvPicPr>
          <p:cNvPr id="16" name="圖片 1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32" y="3193569"/>
            <a:ext cx="921030" cy="35004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601074" y="3212224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744" y="3193569"/>
            <a:ext cx="921030" cy="35004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401761" y="3199075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離開遊戲</a:t>
            </a:r>
          </a:p>
        </p:txBody>
      </p:sp>
      <p:sp>
        <p:nvSpPr>
          <p:cNvPr id="20" name="矩形 19"/>
          <p:cNvSpPr/>
          <p:nvPr/>
        </p:nvSpPr>
        <p:spPr>
          <a:xfrm>
            <a:off x="3101755" y="3238728"/>
            <a:ext cx="32529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grpSp>
        <p:nvGrpSpPr>
          <p:cNvPr id="22" name="Group 3"/>
          <p:cNvGrpSpPr/>
          <p:nvPr/>
        </p:nvGrpSpPr>
        <p:grpSpPr>
          <a:xfrm>
            <a:off x="4891736" y="2121424"/>
            <a:ext cx="750099" cy="161321"/>
            <a:chOff x="3571868" y="1214422"/>
            <a:chExt cx="1000132" cy="186172"/>
          </a:xfrm>
        </p:grpSpPr>
        <p:sp>
          <p:nvSpPr>
            <p:cNvPr id="23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cxnSp>
          <p:nvCxnSpPr>
            <p:cNvPr id="24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31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29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8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16"/>
          <p:cNvSpPr txBox="1"/>
          <p:nvPr/>
        </p:nvSpPr>
        <p:spPr>
          <a:xfrm>
            <a:off x="267203" y="2105414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95875" y="3233477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4997721" y="3642565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4" name="Rectangle 29">
            <a:hlinkClick r:id="rId5" action="ppaction://hlinksldjump"/>
          </p:cNvPr>
          <p:cNvSpPr/>
          <p:nvPr/>
        </p:nvSpPr>
        <p:spPr>
          <a:xfrm>
            <a:off x="3300438" y="3139207"/>
            <a:ext cx="1025660" cy="433348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45" name="Rectangle 29">
            <a:hlinkClick r:id="" action="ppaction://hlinkshowjump?jump=nextslide"/>
          </p:cNvPr>
          <p:cNvSpPr/>
          <p:nvPr/>
        </p:nvSpPr>
        <p:spPr>
          <a:xfrm>
            <a:off x="4306301" y="3145229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40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6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47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8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49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70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Tower Upgrade System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391299"/>
            <a:ext cx="2393250" cy="669414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寶塔升級系統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</a:t>
            </a:r>
            <a:r>
              <a:rPr lang="zh-TW" altLang="en-US" sz="1300" b="1" dirty="0">
                <a:solidFill>
                  <a:srgbClr val="C00000"/>
                </a:solidFill>
              </a:rPr>
              <a:t>修復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寶塔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/>
              <a:t>耗費</a:t>
            </a:r>
            <a:r>
              <a:rPr lang="en-US" altLang="zh-TW" sz="1300" dirty="0" smtClean="0"/>
              <a:t>$100</a:t>
            </a:r>
            <a:r>
              <a:rPr lang="zh-TW" altLang="en-US" sz="1300" dirty="0" smtClean="0"/>
              <a:t>，回復</a:t>
            </a:r>
            <a:r>
              <a:rPr lang="en-US" altLang="zh-TW" sz="1300" dirty="0" smtClean="0"/>
              <a:t>50</a:t>
            </a:r>
            <a:r>
              <a:rPr lang="zh-TW" altLang="en-US" sz="1300" dirty="0" smtClean="0"/>
              <a:t>點生命值</a:t>
            </a:r>
            <a:endParaRPr lang="en-US" altLang="zh-TW" sz="1300" dirty="0" smtClean="0"/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②提升生產力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/>
              <a:t>增加</a:t>
            </a:r>
            <a:r>
              <a:rPr lang="en-US" altLang="zh-TW" sz="1300" dirty="0" smtClean="0"/>
              <a:t>10%</a:t>
            </a:r>
            <a:r>
              <a:rPr lang="zh-TW" altLang="en-US" sz="1300" dirty="0" smtClean="0"/>
              <a:t>金錢累積速率。</a:t>
            </a:r>
            <a:endParaRPr lang="en-US" altLang="zh-TW" sz="1300" dirty="0" smtClean="0"/>
          </a:p>
          <a:p>
            <a:pPr marL="180000"/>
            <a:r>
              <a:rPr lang="zh-TW" altLang="en-US" sz="1300" dirty="0" smtClean="0"/>
              <a:t>最多可提升五級</a:t>
            </a:r>
            <a:r>
              <a:rPr lang="en-US" altLang="zh-TW" sz="1300" dirty="0" smtClean="0"/>
              <a:t>(50%)</a:t>
            </a:r>
            <a:r>
              <a:rPr lang="zh-TW" altLang="en-US" sz="1300" dirty="0" smtClean="0"/>
              <a:t>：</a:t>
            </a:r>
            <a:endParaRPr lang="en-US" altLang="zh-TW" sz="1300" dirty="0" smtClean="0"/>
          </a:p>
          <a:p>
            <a:pPr marL="180000"/>
            <a:r>
              <a:rPr lang="en-US" altLang="zh-TW" sz="1300" dirty="0" smtClean="0"/>
              <a:t>LV1.</a:t>
            </a:r>
            <a:r>
              <a:rPr lang="zh-TW" altLang="en-US" sz="1300" dirty="0" smtClean="0"/>
              <a:t> </a:t>
            </a:r>
            <a:r>
              <a:rPr lang="en-US" altLang="zh-TW" sz="1300" dirty="0" smtClean="0"/>
              <a:t>$500</a:t>
            </a:r>
            <a:r>
              <a:rPr lang="en-US" altLang="zh-TW" sz="1300" dirty="0" smtClean="0">
                <a:latin typeface="新細明體"/>
                <a:ea typeface="新細明體"/>
              </a:rPr>
              <a:t>→</a:t>
            </a:r>
            <a:r>
              <a:rPr lang="zh-TW" altLang="en-US" sz="1300" dirty="0" smtClean="0">
                <a:latin typeface="新細明體"/>
                <a:ea typeface="新細明體"/>
              </a:rPr>
              <a:t>提升</a:t>
            </a:r>
            <a:r>
              <a:rPr lang="en-US" altLang="zh-TW" sz="1300" dirty="0" smtClean="0">
                <a:latin typeface="新細明體"/>
                <a:ea typeface="新細明體"/>
              </a:rPr>
              <a:t>10%</a:t>
            </a:r>
            <a:endParaRPr lang="en-US" altLang="zh-TW" sz="1300" dirty="0">
              <a:latin typeface="新細明體"/>
              <a:ea typeface="新細明體"/>
            </a:endParaRPr>
          </a:p>
          <a:p>
            <a:pPr marL="180000"/>
            <a:r>
              <a:rPr lang="en-US" altLang="zh-TW" sz="1300" dirty="0" smtClean="0"/>
              <a:t>LV2.</a:t>
            </a:r>
            <a:r>
              <a:rPr lang="zh-TW" altLang="en-US" sz="1300" dirty="0" smtClean="0"/>
              <a:t> </a:t>
            </a:r>
            <a:r>
              <a:rPr lang="en-US" altLang="zh-TW" sz="1300" dirty="0" smtClean="0"/>
              <a:t>$1000</a:t>
            </a:r>
            <a:r>
              <a:rPr lang="en-US" altLang="zh-TW" sz="1300" dirty="0" smtClean="0">
                <a:latin typeface="新細明體"/>
              </a:rPr>
              <a:t>→</a:t>
            </a:r>
            <a:r>
              <a:rPr lang="zh-TW" altLang="en-US" sz="1300" dirty="0" smtClean="0">
                <a:latin typeface="新細明體"/>
              </a:rPr>
              <a:t>再提升</a:t>
            </a:r>
            <a:r>
              <a:rPr lang="en-US" altLang="zh-TW" sz="1300" dirty="0" smtClean="0">
                <a:latin typeface="新細明體"/>
              </a:rPr>
              <a:t>10%</a:t>
            </a:r>
          </a:p>
          <a:p>
            <a:pPr marL="180000"/>
            <a:r>
              <a:rPr lang="en-US" altLang="zh-TW" sz="1300" dirty="0" smtClean="0"/>
              <a:t>LV3.</a:t>
            </a:r>
            <a:r>
              <a:rPr lang="zh-TW" altLang="en-US" sz="1300" dirty="0" smtClean="0"/>
              <a:t> </a:t>
            </a:r>
            <a:r>
              <a:rPr lang="en-US" altLang="zh-TW" sz="1300" dirty="0" smtClean="0"/>
              <a:t>$2000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>
                <a:latin typeface="新細明體"/>
              </a:rPr>
              <a:t>10%</a:t>
            </a:r>
          </a:p>
          <a:p>
            <a:pPr marL="180000"/>
            <a:r>
              <a:rPr lang="en-US" altLang="zh-TW" sz="1300" dirty="0" smtClean="0"/>
              <a:t>LV4.</a:t>
            </a:r>
            <a:r>
              <a:rPr lang="zh-TW" altLang="en-US" sz="1300" dirty="0" smtClean="0"/>
              <a:t> </a:t>
            </a:r>
            <a:r>
              <a:rPr lang="en-US" altLang="zh-TW" sz="1300" dirty="0" smtClean="0"/>
              <a:t>$5000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>
                <a:latin typeface="新細明體"/>
              </a:rPr>
              <a:t>10%</a:t>
            </a:r>
          </a:p>
          <a:p>
            <a:pPr marL="180000"/>
            <a:r>
              <a:rPr lang="en-US" altLang="zh-TW" sz="1300" dirty="0" smtClean="0"/>
              <a:t>LV5.</a:t>
            </a:r>
            <a:r>
              <a:rPr lang="zh-TW" altLang="en-US" sz="1300" dirty="0" smtClean="0"/>
              <a:t> </a:t>
            </a:r>
            <a:r>
              <a:rPr lang="en-US" altLang="zh-TW" sz="1300" dirty="0" smtClean="0"/>
              <a:t>$</a:t>
            </a:r>
            <a:r>
              <a:rPr lang="en-US" altLang="zh-TW" sz="1300" dirty="0"/>
              <a:t>8</a:t>
            </a:r>
            <a:r>
              <a:rPr lang="en-US" altLang="zh-TW" sz="1300" dirty="0" smtClean="0"/>
              <a:t>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>
                <a:latin typeface="新細明體"/>
              </a:rPr>
              <a:t>10</a:t>
            </a:r>
            <a:r>
              <a:rPr lang="en-US" altLang="zh-TW" sz="1300" dirty="0" smtClean="0">
                <a:latin typeface="新細明體"/>
              </a:rPr>
              <a:t>%</a:t>
            </a:r>
            <a:endParaRPr lang="en-US" altLang="zh-TW" sz="1300" dirty="0" smtClean="0"/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③提升塔的攻擊範圍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 lvl="0"/>
            <a:r>
              <a:rPr lang="zh-TW" altLang="en-US" sz="1300" dirty="0" smtClean="0">
                <a:solidFill>
                  <a:prstClr val="black"/>
                </a:solidFill>
              </a:rPr>
              <a:t>增加</a:t>
            </a:r>
            <a:r>
              <a:rPr lang="en-US" altLang="zh-TW" sz="1300" dirty="0" smtClean="0">
                <a:solidFill>
                  <a:prstClr val="black"/>
                </a:solidFill>
              </a:rPr>
              <a:t>20</a:t>
            </a:r>
            <a:r>
              <a:rPr lang="zh-TW" altLang="en-US" sz="1300" dirty="0" smtClean="0">
                <a:solidFill>
                  <a:prstClr val="black"/>
                </a:solidFill>
              </a:rPr>
              <a:t>單位距離。</a:t>
            </a:r>
            <a:endParaRPr lang="en-US" altLang="zh-TW" sz="1300" dirty="0">
              <a:solidFill>
                <a:prstClr val="black"/>
              </a:solidFill>
            </a:endParaRPr>
          </a:p>
          <a:p>
            <a:pPr marL="180000" lvl="0"/>
            <a:r>
              <a:rPr lang="zh-TW" altLang="en-US" sz="1300" dirty="0">
                <a:solidFill>
                  <a:prstClr val="black"/>
                </a:solidFill>
              </a:rPr>
              <a:t>最多可提升五級</a:t>
            </a:r>
            <a:r>
              <a:rPr lang="en-US" altLang="zh-TW" sz="1300" dirty="0" smtClean="0">
                <a:solidFill>
                  <a:prstClr val="black"/>
                </a:solidFill>
              </a:rPr>
              <a:t>(100</a:t>
            </a:r>
            <a:r>
              <a:rPr lang="zh-TW" altLang="en-US" sz="1300" dirty="0" smtClean="0">
                <a:solidFill>
                  <a:prstClr val="black"/>
                </a:solidFill>
              </a:rPr>
              <a:t>單位</a:t>
            </a:r>
            <a:r>
              <a:rPr lang="en-US" altLang="zh-TW" sz="1300" dirty="0" smtClean="0">
                <a:solidFill>
                  <a:prstClr val="black"/>
                </a:solidFill>
              </a:rPr>
              <a:t>)</a:t>
            </a:r>
            <a:r>
              <a:rPr lang="zh-TW" altLang="en-US" sz="1300" dirty="0">
                <a:solidFill>
                  <a:prstClr val="black"/>
                </a:solidFill>
              </a:rPr>
              <a:t>：</a:t>
            </a:r>
            <a:endParaRPr lang="en-US" altLang="zh-TW" sz="1300" dirty="0">
              <a:solidFill>
                <a:prstClr val="black"/>
              </a:solidFill>
            </a:endParaRPr>
          </a:p>
          <a:p>
            <a:pPr marL="180000" lvl="0"/>
            <a:r>
              <a:rPr lang="en-US" altLang="zh-TW" sz="1300" dirty="0">
                <a:solidFill>
                  <a:prstClr val="black"/>
                </a:solidFill>
              </a:rPr>
              <a:t>LV1.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 smtClean="0">
                <a:solidFill>
                  <a:prstClr val="black"/>
                </a:solidFill>
              </a:rPr>
              <a:t>$300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20</a:t>
            </a:r>
            <a:endParaRPr lang="en-US" altLang="zh-TW" sz="1300" dirty="0">
              <a:solidFill>
                <a:prstClr val="black"/>
              </a:solidFill>
              <a:latin typeface="新細明體"/>
            </a:endParaRPr>
          </a:p>
          <a:p>
            <a:pPr marL="180000" lvl="0"/>
            <a:r>
              <a:rPr lang="en-US" altLang="zh-TW" sz="1300" dirty="0">
                <a:solidFill>
                  <a:prstClr val="black"/>
                </a:solidFill>
              </a:rPr>
              <a:t>LV2.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 smtClean="0">
                <a:solidFill>
                  <a:prstClr val="black"/>
                </a:solidFill>
              </a:rPr>
              <a:t>$800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20</a:t>
            </a:r>
            <a:endParaRPr lang="en-US" altLang="zh-TW" sz="1300" dirty="0">
              <a:solidFill>
                <a:prstClr val="black"/>
              </a:solidFill>
              <a:latin typeface="新細明體"/>
            </a:endParaRPr>
          </a:p>
          <a:p>
            <a:pPr marL="180000" lvl="0"/>
            <a:r>
              <a:rPr lang="en-US" altLang="zh-TW" sz="1300" dirty="0">
                <a:solidFill>
                  <a:prstClr val="black"/>
                </a:solidFill>
              </a:rPr>
              <a:t>LV3.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</a:t>
            </a:r>
            <a:r>
              <a:rPr lang="en-US" altLang="zh-TW" sz="1300" dirty="0" smtClean="0">
                <a:solidFill>
                  <a:prstClr val="black"/>
                </a:solidFill>
              </a:rPr>
              <a:t>1200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20</a:t>
            </a:r>
            <a:endParaRPr lang="en-US" altLang="zh-TW" sz="1300" dirty="0">
              <a:solidFill>
                <a:prstClr val="black"/>
              </a:solidFill>
              <a:latin typeface="新細明體"/>
            </a:endParaRPr>
          </a:p>
          <a:p>
            <a:pPr marL="180000" lvl="0"/>
            <a:r>
              <a:rPr lang="en-US" altLang="zh-TW" sz="1300" dirty="0">
                <a:solidFill>
                  <a:prstClr val="black"/>
                </a:solidFill>
              </a:rPr>
              <a:t>LV4.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 smtClean="0">
                <a:solidFill>
                  <a:prstClr val="black"/>
                </a:solidFill>
              </a:rPr>
              <a:t>$1500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20</a:t>
            </a:r>
            <a:endParaRPr lang="en-US" altLang="zh-TW" sz="1300" dirty="0">
              <a:solidFill>
                <a:prstClr val="black"/>
              </a:solidFill>
              <a:latin typeface="新細明體"/>
            </a:endParaRPr>
          </a:p>
          <a:p>
            <a:pPr marL="180000" lvl="0"/>
            <a:r>
              <a:rPr lang="en-US" altLang="zh-TW" sz="1300" dirty="0">
                <a:solidFill>
                  <a:prstClr val="black"/>
                </a:solidFill>
              </a:rPr>
              <a:t>LV5.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 smtClean="0">
                <a:solidFill>
                  <a:prstClr val="black"/>
                </a:solidFill>
              </a:rPr>
              <a:t>$2000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20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④減少塔攻擊後的冷卻時間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marL="180000"/>
            <a:r>
              <a:rPr lang="zh-TW" altLang="en-US" sz="1300" dirty="0" smtClean="0"/>
              <a:t>減少</a:t>
            </a:r>
            <a:r>
              <a:rPr lang="en-US" altLang="zh-TW" sz="1300" dirty="0" smtClean="0"/>
              <a:t>10%</a:t>
            </a:r>
            <a:r>
              <a:rPr lang="zh-TW" altLang="en-US" sz="1300" dirty="0" smtClean="0"/>
              <a:t>的等待時間。</a:t>
            </a:r>
            <a:endParaRPr lang="en-US" altLang="zh-TW" sz="1300" dirty="0" smtClean="0"/>
          </a:p>
          <a:p>
            <a:pPr marL="180000"/>
            <a:r>
              <a:rPr lang="zh-TW" altLang="en-US" sz="1300" dirty="0"/>
              <a:t>最多可提升五級</a:t>
            </a:r>
            <a:r>
              <a:rPr lang="en-US" altLang="zh-TW" sz="1300" dirty="0" smtClean="0"/>
              <a:t>(50%)</a:t>
            </a:r>
          </a:p>
          <a:p>
            <a:pPr marL="180000"/>
            <a:r>
              <a:rPr lang="zh-TW" altLang="en-US" sz="1300" dirty="0" smtClean="0"/>
              <a:t>計算方式同</a:t>
            </a:r>
            <a:r>
              <a:rPr lang="zh-TW" altLang="en-US" sz="1300" b="1" dirty="0">
                <a:solidFill>
                  <a:srgbClr val="C00000"/>
                </a:solidFill>
              </a:rPr>
              <a:t>②</a:t>
            </a:r>
            <a:endParaRPr lang="en-US" altLang="zh-TW" sz="1300" dirty="0" smtClean="0"/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⑤提升塔的攻擊力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 smtClean="0"/>
              <a:t>增加</a:t>
            </a:r>
            <a:r>
              <a:rPr lang="en-US" altLang="zh-TW" sz="1300" dirty="0" smtClean="0"/>
              <a:t>100</a:t>
            </a:r>
            <a:r>
              <a:rPr lang="zh-TW" altLang="en-US" sz="1300" dirty="0" smtClean="0"/>
              <a:t>點傷害。</a:t>
            </a:r>
            <a:endParaRPr lang="en-US" altLang="zh-TW" sz="1300" dirty="0" smtClean="0"/>
          </a:p>
          <a:p>
            <a:pPr marL="180000"/>
            <a:r>
              <a:rPr lang="zh-TW" altLang="en-US" sz="1300" dirty="0"/>
              <a:t>最多可提升五級</a:t>
            </a:r>
            <a:r>
              <a:rPr lang="en-US" altLang="zh-TW" sz="1300" dirty="0" smtClean="0"/>
              <a:t>(500)</a:t>
            </a:r>
          </a:p>
          <a:p>
            <a:pPr marL="180000"/>
            <a:r>
              <a:rPr lang="zh-TW" altLang="en-US" sz="1300" dirty="0"/>
              <a:t>計算</a:t>
            </a:r>
            <a:r>
              <a:rPr lang="zh-TW" altLang="en-US" sz="1300" dirty="0" smtClean="0"/>
              <a:t>方式</a:t>
            </a:r>
            <a:r>
              <a:rPr lang="zh-TW" altLang="en-US" sz="1300" dirty="0"/>
              <a:t>同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②</a:t>
            </a:r>
            <a:endParaRPr lang="en-US" altLang="zh-TW" sz="1300" dirty="0" smtClean="0"/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⑥提升塔的防禦力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/>
              <a:t>增加</a:t>
            </a:r>
            <a:r>
              <a:rPr lang="en-US" altLang="zh-TW" sz="1300" dirty="0"/>
              <a:t>100</a:t>
            </a:r>
            <a:r>
              <a:rPr lang="zh-TW" altLang="en-US" sz="1300" dirty="0" smtClean="0"/>
              <a:t>點</a:t>
            </a:r>
            <a:r>
              <a:rPr lang="zh-TW" altLang="en-US" sz="1300" dirty="0"/>
              <a:t>防禦</a:t>
            </a:r>
            <a:r>
              <a:rPr lang="zh-TW" altLang="en-US" sz="1300" dirty="0" smtClean="0"/>
              <a:t>。</a:t>
            </a:r>
            <a:endParaRPr lang="en-US" altLang="zh-TW" sz="1300" dirty="0"/>
          </a:p>
          <a:p>
            <a:pPr marL="180000"/>
            <a:r>
              <a:rPr lang="zh-TW" altLang="en-US" sz="1300" dirty="0"/>
              <a:t>最多可提升五級</a:t>
            </a:r>
            <a:r>
              <a:rPr lang="en-US" altLang="zh-TW" sz="1300" dirty="0"/>
              <a:t>(500)</a:t>
            </a:r>
          </a:p>
          <a:p>
            <a:pPr marL="180000"/>
            <a:r>
              <a:rPr lang="zh-TW" altLang="en-US" sz="1300" dirty="0"/>
              <a:t>計算方式</a:t>
            </a:r>
            <a:r>
              <a:rPr lang="zh-TW" altLang="en-US" sz="1300" dirty="0" smtClean="0"/>
              <a:t>同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③</a:t>
            </a:r>
            <a:endParaRPr lang="en-US" altLang="zh-TW" sz="1300" dirty="0"/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70284" y="167061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prstClr val="white"/>
                </a:solidFill>
              </a:rPr>
              <a:t>9</a:t>
            </a:r>
            <a:r>
              <a:rPr lang="en-US" altLang="zh-TW" sz="1000" dirty="0" smtClean="0">
                <a:solidFill>
                  <a:prstClr val="white"/>
                </a:solidFill>
              </a:rPr>
              <a:t>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8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088" y="2161248"/>
            <a:ext cx="2726457" cy="2763551"/>
          </a:xfrm>
          <a:prstGeom prst="rect">
            <a:avLst/>
          </a:prstGeom>
        </p:spPr>
      </p:pic>
      <p:pic>
        <p:nvPicPr>
          <p:cNvPr id="21511" name="圖片 2151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80" y="3797447"/>
            <a:ext cx="712376" cy="911328"/>
          </a:xfrm>
          <a:prstGeom prst="rect">
            <a:avLst/>
          </a:prstGeom>
        </p:spPr>
      </p:pic>
      <p:pic>
        <p:nvPicPr>
          <p:cNvPr id="21512" name="圖片 215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793024"/>
            <a:ext cx="712376" cy="911328"/>
          </a:xfrm>
          <a:prstGeom prst="rect">
            <a:avLst/>
          </a:prstGeom>
        </p:spPr>
      </p:pic>
      <p:pic>
        <p:nvPicPr>
          <p:cNvPr id="21513" name="圖片 215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595" y="4422880"/>
            <a:ext cx="712376" cy="911328"/>
          </a:xfrm>
          <a:prstGeom prst="rect">
            <a:avLst/>
          </a:prstGeom>
        </p:spPr>
      </p:pic>
      <p:pic>
        <p:nvPicPr>
          <p:cNvPr id="21515" name="圖片 2151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83" y="2541143"/>
            <a:ext cx="712376" cy="911328"/>
          </a:xfrm>
          <a:prstGeom prst="rect">
            <a:avLst/>
          </a:prstGeom>
        </p:spPr>
      </p:pic>
      <p:pic>
        <p:nvPicPr>
          <p:cNvPr id="21517" name="圖片 215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80" y="2548535"/>
            <a:ext cx="712376" cy="911328"/>
          </a:xfrm>
          <a:prstGeom prst="rect">
            <a:avLst/>
          </a:prstGeom>
        </p:spPr>
      </p:pic>
      <p:pic>
        <p:nvPicPr>
          <p:cNvPr id="21518" name="圖片 2151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42" y="1988840"/>
            <a:ext cx="712376" cy="911328"/>
          </a:xfrm>
          <a:prstGeom prst="rect">
            <a:avLst/>
          </a:prstGeom>
        </p:spPr>
      </p:pic>
      <p:sp>
        <p:nvSpPr>
          <p:cNvPr id="21520" name="文字方塊 21519"/>
          <p:cNvSpPr txBox="1"/>
          <p:nvPr/>
        </p:nvSpPr>
        <p:spPr>
          <a:xfrm>
            <a:off x="3851920" y="256494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FF00"/>
                </a:solidFill>
              </a:rPr>
              <a:t>100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015788" y="313678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FF00"/>
                </a:solidFill>
              </a:rPr>
              <a:t>500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2711532" y="31042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FF00"/>
                </a:solidFill>
              </a:rPr>
              <a:t>3</a:t>
            </a:r>
            <a:r>
              <a:rPr lang="en-US" altLang="zh-TW" sz="1200" dirty="0" smtClean="0">
                <a:solidFill>
                  <a:srgbClr val="FFFF00"/>
                </a:solidFill>
              </a:rPr>
              <a:t>00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004048" y="437617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FF00"/>
                </a:solidFill>
              </a:rPr>
              <a:t>300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2711532" y="437617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FF00"/>
                </a:solidFill>
              </a:rPr>
              <a:t>500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3851920" y="500097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FF00"/>
                </a:solidFill>
              </a:rPr>
              <a:t>500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sp>
        <p:nvSpPr>
          <p:cNvPr id="134" name="文字方塊 133"/>
          <p:cNvSpPr txBox="1"/>
          <p:nvPr/>
        </p:nvSpPr>
        <p:spPr>
          <a:xfrm>
            <a:off x="3605312" y="1755325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35" name="文字方塊 134"/>
          <p:cNvSpPr txBox="1"/>
          <p:nvPr/>
        </p:nvSpPr>
        <p:spPr>
          <a:xfrm>
            <a:off x="4936857" y="228987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4808472" y="3551289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37" name="文字方塊 136"/>
          <p:cNvSpPr txBox="1"/>
          <p:nvPr/>
        </p:nvSpPr>
        <p:spPr>
          <a:xfrm>
            <a:off x="3491054" y="4253111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38" name="文字方塊 137"/>
          <p:cNvSpPr txBox="1"/>
          <p:nvPr/>
        </p:nvSpPr>
        <p:spPr>
          <a:xfrm>
            <a:off x="2356453" y="3646532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5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39" name="文字方塊 138"/>
          <p:cNvSpPr txBox="1"/>
          <p:nvPr/>
        </p:nvSpPr>
        <p:spPr>
          <a:xfrm>
            <a:off x="2377073" y="236694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6"/>
            </a:pPr>
            <a:r>
              <a:rPr lang="en-US" altLang="zh-TW" sz="1400" dirty="0" smtClean="0"/>
              <a:t> </a:t>
            </a:r>
          </a:p>
        </p:txBody>
      </p:sp>
      <p:sp>
        <p:nvSpPr>
          <p:cNvPr id="140" name="Rectangle 29">
            <a:hlinkClick r:id="rId26" action="ppaction://hlinksldjump"/>
          </p:cNvPr>
          <p:cNvSpPr/>
          <p:nvPr/>
        </p:nvSpPr>
        <p:spPr>
          <a:xfrm>
            <a:off x="3687011" y="1988840"/>
            <a:ext cx="763315" cy="85934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41" name="Rectangle 29">
            <a:hlinkClick r:id="rId27" action="ppaction://hlinksldjump"/>
          </p:cNvPr>
          <p:cNvSpPr/>
          <p:nvPr/>
        </p:nvSpPr>
        <p:spPr>
          <a:xfrm>
            <a:off x="4838434" y="2541143"/>
            <a:ext cx="763315" cy="85934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42" name="Rectangle 29">
            <a:hlinkClick r:id="rId28" action="ppaction://hlinksldjump"/>
          </p:cNvPr>
          <p:cNvSpPr/>
          <p:nvPr/>
        </p:nvSpPr>
        <p:spPr>
          <a:xfrm>
            <a:off x="4847000" y="3781880"/>
            <a:ext cx="763315" cy="85934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43" name="Rectangle 29">
            <a:hlinkClick r:id="rId29" action="ppaction://hlinksldjump"/>
          </p:cNvPr>
          <p:cNvSpPr/>
          <p:nvPr/>
        </p:nvSpPr>
        <p:spPr>
          <a:xfrm>
            <a:off x="2540048" y="2530991"/>
            <a:ext cx="763315" cy="85934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44" name="Rectangle 29">
            <a:hlinkClick r:id="rId30" action="ppaction://hlinksldjump"/>
          </p:cNvPr>
          <p:cNvSpPr/>
          <p:nvPr/>
        </p:nvSpPr>
        <p:spPr>
          <a:xfrm>
            <a:off x="2540048" y="3793794"/>
            <a:ext cx="763315" cy="85934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45" name="Rectangle 29">
            <a:hlinkClick r:id="rId31" action="ppaction://hlinksldjump"/>
          </p:cNvPr>
          <p:cNvSpPr/>
          <p:nvPr/>
        </p:nvSpPr>
        <p:spPr>
          <a:xfrm>
            <a:off x="3652780" y="4407744"/>
            <a:ext cx="763315" cy="85934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6742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0" grpId="0"/>
      <p:bldP spid="127" grpId="0"/>
      <p:bldP spid="128" grpId="0"/>
      <p:bldP spid="129" grpId="0"/>
      <p:bldP spid="130" grpId="0"/>
      <p:bldP spid="1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Tower Heal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8800"/>
            <a:ext cx="2393250" cy="49244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寶塔修復</a:t>
            </a:r>
            <a:endParaRPr lang="en-AU" sz="1300" b="1" dirty="0" smtClean="0">
              <a:solidFill>
                <a:srgbClr val="C00000"/>
              </a:solidFill>
            </a:endParaRP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714863" y="2492936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900/1000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420888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70284" y="167061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900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9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pic>
        <p:nvPicPr>
          <p:cNvPr id="21505" name="圖片 2150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07" y="3357000"/>
            <a:ext cx="1153137" cy="1153137"/>
          </a:xfrm>
          <a:prstGeom prst="rect">
            <a:avLst/>
          </a:prstGeom>
        </p:spPr>
      </p:pic>
      <p:cxnSp>
        <p:nvCxnSpPr>
          <p:cNvPr id="95" name="直線接點 94"/>
          <p:cNvCxnSpPr/>
          <p:nvPr/>
        </p:nvCxnSpPr>
        <p:spPr>
          <a:xfrm>
            <a:off x="3686993" y="2420888"/>
            <a:ext cx="58523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3707924" y="2492936"/>
            <a:ext cx="694421" cy="246221"/>
          </a:xfrm>
          <a:prstGeom prst="rect">
            <a:avLst/>
          </a:prstGeom>
          <a:solidFill>
            <a:srgbClr val="5B8E5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950/1000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5270284" y="1670613"/>
            <a:ext cx="381836" cy="246221"/>
          </a:xfrm>
          <a:prstGeom prst="rect">
            <a:avLst/>
          </a:prstGeom>
          <a:solidFill>
            <a:srgbClr val="1B161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950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4167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altLang="zh-TW" dirty="0"/>
              <a:t>Productivity</a:t>
            </a:r>
            <a:r>
              <a:rPr lang="zh-TW" altLang="en-US" dirty="0"/>
              <a:t> </a:t>
            </a:r>
            <a:r>
              <a:rPr lang="en-US" altLang="zh-TW" dirty="0"/>
              <a:t>Upgrade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8800"/>
            <a:ext cx="2393250" cy="169277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生產力提升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r>
              <a:rPr lang="zh-TW" altLang="en-US" sz="1300" dirty="0" smtClean="0"/>
              <a:t>增加</a:t>
            </a:r>
            <a:r>
              <a:rPr lang="en-US" altLang="zh-TW" sz="1300" dirty="0"/>
              <a:t>10%</a:t>
            </a:r>
            <a:r>
              <a:rPr lang="zh-TW" altLang="en-US" sz="1300" dirty="0"/>
              <a:t>金錢累積速率</a:t>
            </a:r>
            <a:r>
              <a:rPr lang="zh-TW" altLang="en-US" sz="1300" dirty="0" smtClean="0"/>
              <a:t>。</a:t>
            </a:r>
            <a:endParaRPr lang="en-US" altLang="zh-TW" sz="1300" dirty="0" smtClean="0"/>
          </a:p>
          <a:p>
            <a:r>
              <a:rPr lang="zh-TW" altLang="en-US" sz="1300" dirty="0" smtClean="0"/>
              <a:t>最多</a:t>
            </a:r>
            <a:r>
              <a:rPr lang="zh-TW" altLang="en-US" sz="1300" dirty="0"/>
              <a:t>可提升五級</a:t>
            </a:r>
            <a:r>
              <a:rPr lang="en-US" altLang="zh-TW" sz="1300" dirty="0"/>
              <a:t>(50%)</a:t>
            </a:r>
            <a:r>
              <a:rPr lang="zh-TW" altLang="en-US" sz="1300" dirty="0" smtClean="0"/>
              <a:t>：</a:t>
            </a:r>
            <a:endParaRPr lang="en-US" altLang="zh-TW" sz="1300" dirty="0" smtClean="0"/>
          </a:p>
          <a:p>
            <a:r>
              <a:rPr lang="en-US" altLang="zh-TW" sz="1300" dirty="0" smtClean="0"/>
              <a:t>LV1</a:t>
            </a:r>
            <a:r>
              <a:rPr lang="en-US" altLang="zh-TW" sz="1300" dirty="0"/>
              <a:t>.</a:t>
            </a:r>
            <a:r>
              <a:rPr lang="zh-TW" altLang="en-US" sz="1300" dirty="0"/>
              <a:t> </a:t>
            </a:r>
            <a:r>
              <a:rPr lang="en-US" altLang="zh-TW" sz="1300" dirty="0"/>
              <a:t>$500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提升</a:t>
            </a:r>
            <a:r>
              <a:rPr lang="en-US" altLang="zh-TW" sz="1300" dirty="0" smtClean="0">
                <a:latin typeface="新細明體"/>
              </a:rPr>
              <a:t>10%</a:t>
            </a:r>
          </a:p>
          <a:p>
            <a:r>
              <a:rPr lang="en-US" altLang="zh-TW" sz="1300" dirty="0" smtClean="0"/>
              <a:t>LV2</a:t>
            </a:r>
            <a:r>
              <a:rPr lang="en-US" altLang="zh-TW" sz="1300" dirty="0"/>
              <a:t>.</a:t>
            </a:r>
            <a:r>
              <a:rPr lang="zh-TW" altLang="en-US" sz="1300" dirty="0"/>
              <a:t> </a:t>
            </a:r>
            <a:r>
              <a:rPr lang="en-US" altLang="zh-TW" sz="1300" dirty="0"/>
              <a:t>$1000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 smtClean="0">
                <a:latin typeface="新細明體"/>
              </a:rPr>
              <a:t>10%</a:t>
            </a:r>
          </a:p>
          <a:p>
            <a:r>
              <a:rPr lang="en-US" altLang="zh-TW" sz="1300" dirty="0" smtClean="0"/>
              <a:t>LV3</a:t>
            </a:r>
            <a:r>
              <a:rPr lang="en-US" altLang="zh-TW" sz="1300" dirty="0"/>
              <a:t>.</a:t>
            </a:r>
            <a:r>
              <a:rPr lang="zh-TW" altLang="en-US" sz="1300" dirty="0"/>
              <a:t> </a:t>
            </a:r>
            <a:r>
              <a:rPr lang="en-US" altLang="zh-TW" sz="1300" dirty="0"/>
              <a:t>$2000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 smtClean="0">
                <a:latin typeface="新細明體"/>
              </a:rPr>
              <a:t>10%</a:t>
            </a:r>
          </a:p>
          <a:p>
            <a:r>
              <a:rPr lang="en-US" altLang="zh-TW" sz="1300" dirty="0" smtClean="0"/>
              <a:t>LV4</a:t>
            </a:r>
            <a:r>
              <a:rPr lang="en-US" altLang="zh-TW" sz="1300" dirty="0"/>
              <a:t>.</a:t>
            </a:r>
            <a:r>
              <a:rPr lang="zh-TW" altLang="en-US" sz="1300" dirty="0"/>
              <a:t> </a:t>
            </a:r>
            <a:r>
              <a:rPr lang="en-US" altLang="zh-TW" sz="1300" dirty="0"/>
              <a:t>$5000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 smtClean="0">
                <a:latin typeface="新細明體"/>
              </a:rPr>
              <a:t>10%</a:t>
            </a:r>
          </a:p>
          <a:p>
            <a:r>
              <a:rPr lang="en-US" altLang="zh-TW" sz="1300" dirty="0" smtClean="0"/>
              <a:t>LV5</a:t>
            </a:r>
            <a:r>
              <a:rPr lang="en-US" altLang="zh-TW" sz="1300" dirty="0"/>
              <a:t>.</a:t>
            </a:r>
            <a:r>
              <a:rPr lang="zh-TW" altLang="en-US" sz="1300" dirty="0"/>
              <a:t> </a:t>
            </a:r>
            <a:r>
              <a:rPr lang="en-US" altLang="zh-TW" sz="1300" dirty="0"/>
              <a:t>$8000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>
                <a:latin typeface="新細明體"/>
              </a:rPr>
              <a:t>10</a:t>
            </a:r>
            <a:r>
              <a:rPr lang="en-US" altLang="zh-TW" sz="1300" dirty="0" smtClean="0">
                <a:latin typeface="新細明體"/>
              </a:rPr>
              <a:t>%</a:t>
            </a:r>
            <a:endParaRPr lang="en-AU" sz="1300" b="1" dirty="0" smtClean="0">
              <a:solidFill>
                <a:srgbClr val="C0000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714863" y="2492936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900/1000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420888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9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cxnSp>
        <p:nvCxnSpPr>
          <p:cNvPr id="95" name="直線接點 94"/>
          <p:cNvCxnSpPr/>
          <p:nvPr/>
        </p:nvCxnSpPr>
        <p:spPr>
          <a:xfrm>
            <a:off x="3686993" y="2420888"/>
            <a:ext cx="58523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3707904" y="2492936"/>
            <a:ext cx="760144" cy="246221"/>
          </a:xfrm>
          <a:prstGeom prst="rect">
            <a:avLst/>
          </a:prstGeom>
          <a:solidFill>
            <a:srgbClr val="5B8E5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27" name="直線單箭頭接點 26"/>
          <p:cNvCxnSpPr>
            <a:stCxn id="167" idx="2"/>
          </p:cNvCxnSpPr>
          <p:nvPr/>
        </p:nvCxnSpPr>
        <p:spPr>
          <a:xfrm>
            <a:off x="6128061" y="1916834"/>
            <a:ext cx="1252252" cy="24482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6" name="文字方塊 21505"/>
          <p:cNvSpPr txBox="1"/>
          <p:nvPr/>
        </p:nvSpPr>
        <p:spPr>
          <a:xfrm>
            <a:off x="7020292" y="4365104"/>
            <a:ext cx="203132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金錢累積速率上升</a:t>
            </a:r>
            <a:endParaRPr lang="zh-TW" altLang="en-US" dirty="0"/>
          </a:p>
        </p:txBody>
      </p:sp>
      <p:pic>
        <p:nvPicPr>
          <p:cNvPr id="21507" name="圖片 2150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47" y="1655007"/>
            <a:ext cx="498786" cy="3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4934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Attack Limits</a:t>
            </a:r>
            <a:r>
              <a:rPr lang="zh-TW" altLang="en-US" dirty="0" smtClean="0"/>
              <a:t> </a:t>
            </a:r>
            <a:r>
              <a:rPr lang="en-US" altLang="zh-TW" dirty="0"/>
              <a:t>Upgrade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8800"/>
            <a:ext cx="2393250" cy="169277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提升塔的攻擊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範圍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dirty="0" smtClean="0">
                <a:solidFill>
                  <a:prstClr val="black"/>
                </a:solidFill>
              </a:rPr>
              <a:t>增加</a:t>
            </a:r>
            <a:r>
              <a:rPr lang="en-US" altLang="zh-TW" sz="1300" dirty="0">
                <a:solidFill>
                  <a:prstClr val="black"/>
                </a:solidFill>
              </a:rPr>
              <a:t>20</a:t>
            </a:r>
            <a:r>
              <a:rPr lang="zh-TW" altLang="en-US" sz="1300" dirty="0">
                <a:solidFill>
                  <a:prstClr val="black"/>
                </a:solidFill>
              </a:rPr>
              <a:t>單位距離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zh-TW" altLang="en-US" sz="1300" dirty="0" smtClean="0">
                <a:solidFill>
                  <a:prstClr val="black"/>
                </a:solidFill>
              </a:rPr>
              <a:t>最多</a:t>
            </a:r>
            <a:r>
              <a:rPr lang="zh-TW" altLang="en-US" sz="1300" dirty="0">
                <a:solidFill>
                  <a:prstClr val="black"/>
                </a:solidFill>
              </a:rPr>
              <a:t>可提升五級</a:t>
            </a:r>
            <a:r>
              <a:rPr lang="en-US" altLang="zh-TW" sz="1300" dirty="0">
                <a:solidFill>
                  <a:prstClr val="black"/>
                </a:solidFill>
              </a:rPr>
              <a:t>(100</a:t>
            </a:r>
            <a:r>
              <a:rPr lang="zh-TW" altLang="en-US" sz="1300" dirty="0">
                <a:solidFill>
                  <a:prstClr val="black"/>
                </a:solidFill>
              </a:rPr>
              <a:t>單位</a:t>
            </a:r>
            <a:r>
              <a:rPr lang="en-US" altLang="zh-TW" sz="1300" dirty="0">
                <a:solidFill>
                  <a:prstClr val="black"/>
                </a:solidFill>
              </a:rPr>
              <a:t>)</a:t>
            </a:r>
            <a:r>
              <a:rPr lang="zh-TW" altLang="en-US" sz="1300" dirty="0" smtClean="0">
                <a:solidFill>
                  <a:prstClr val="black"/>
                </a:solidFill>
              </a:rPr>
              <a:t>：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r>
              <a:rPr lang="en-US" altLang="zh-TW" sz="1300" dirty="0" smtClean="0">
                <a:solidFill>
                  <a:prstClr val="black"/>
                </a:solidFill>
              </a:rPr>
              <a:t>LV1</a:t>
            </a:r>
            <a:r>
              <a:rPr lang="en-US" altLang="zh-TW" sz="1300" dirty="0">
                <a:solidFill>
                  <a:prstClr val="black"/>
                </a:solidFill>
              </a:rPr>
              <a:t>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$300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20</a:t>
            </a:r>
          </a:p>
          <a:p>
            <a:r>
              <a:rPr lang="en-US" altLang="zh-TW" sz="1300" dirty="0" smtClean="0">
                <a:solidFill>
                  <a:prstClr val="black"/>
                </a:solidFill>
              </a:rPr>
              <a:t>LV2</a:t>
            </a:r>
            <a:r>
              <a:rPr lang="en-US" altLang="zh-TW" sz="1300" dirty="0">
                <a:solidFill>
                  <a:prstClr val="black"/>
                </a:solidFill>
              </a:rPr>
              <a:t>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$800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20</a:t>
            </a:r>
          </a:p>
          <a:p>
            <a:r>
              <a:rPr lang="en-US" altLang="zh-TW" sz="1300" dirty="0" smtClean="0">
                <a:solidFill>
                  <a:prstClr val="black"/>
                </a:solidFill>
              </a:rPr>
              <a:t>LV3</a:t>
            </a:r>
            <a:r>
              <a:rPr lang="en-US" altLang="zh-TW" sz="1300" dirty="0">
                <a:solidFill>
                  <a:prstClr val="black"/>
                </a:solidFill>
              </a:rPr>
              <a:t>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$1200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20</a:t>
            </a:r>
          </a:p>
          <a:p>
            <a:r>
              <a:rPr lang="en-US" altLang="zh-TW" sz="1300" dirty="0" smtClean="0">
                <a:solidFill>
                  <a:prstClr val="black"/>
                </a:solidFill>
              </a:rPr>
              <a:t>LV4</a:t>
            </a:r>
            <a:r>
              <a:rPr lang="en-US" altLang="zh-TW" sz="1300" dirty="0">
                <a:solidFill>
                  <a:prstClr val="black"/>
                </a:solidFill>
              </a:rPr>
              <a:t>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$1500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20</a:t>
            </a:r>
          </a:p>
          <a:p>
            <a:r>
              <a:rPr lang="en-US" altLang="zh-TW" sz="1300" dirty="0" smtClean="0">
                <a:solidFill>
                  <a:prstClr val="black"/>
                </a:solidFill>
              </a:rPr>
              <a:t>LV5</a:t>
            </a:r>
            <a:r>
              <a:rPr lang="en-US" altLang="zh-TW" sz="1300" dirty="0">
                <a:solidFill>
                  <a:prstClr val="black"/>
                </a:solidFill>
              </a:rPr>
              <a:t>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$2000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再提升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20</a:t>
            </a:r>
            <a:endParaRPr lang="en-US" altLang="zh-TW" sz="1300" b="1" dirty="0">
              <a:solidFill>
                <a:srgbClr val="C0000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714863" y="2492936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900/1000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420888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1" name="直線接點 180"/>
          <p:cNvCxnSpPr/>
          <p:nvPr/>
        </p:nvCxnSpPr>
        <p:spPr>
          <a:xfrm flipV="1">
            <a:off x="2627784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9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cxnSp>
        <p:nvCxnSpPr>
          <p:cNvPr id="95" name="直線接點 94"/>
          <p:cNvCxnSpPr/>
          <p:nvPr/>
        </p:nvCxnSpPr>
        <p:spPr>
          <a:xfrm>
            <a:off x="3686993" y="2420888"/>
            <a:ext cx="58523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3707904" y="2492936"/>
            <a:ext cx="760144" cy="246221"/>
          </a:xfrm>
          <a:prstGeom prst="rect">
            <a:avLst/>
          </a:prstGeom>
          <a:solidFill>
            <a:srgbClr val="5B8E5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419892" y="299695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Limits Up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0583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-0.1026 -0.0715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-35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0.09462 -0.0629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314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11441 0.0868 " pathEditMode="fixed" rAng="0" ptsTypes="AA">
                                      <p:cBhvr>
                                        <p:cTn id="30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432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Decrease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Cold Down Time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8800"/>
            <a:ext cx="2393250" cy="169277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zh-TW" altLang="en-US" sz="1300" b="1" dirty="0" smtClean="0">
                <a:solidFill>
                  <a:srgbClr val="C00000"/>
                </a:solidFill>
              </a:rPr>
              <a:t>減少</a:t>
            </a:r>
            <a:r>
              <a:rPr lang="zh-TW" altLang="en-US" sz="1300" b="1" dirty="0">
                <a:solidFill>
                  <a:srgbClr val="C00000"/>
                </a:solidFill>
              </a:rPr>
              <a:t>塔攻擊後的冷卻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時間</a:t>
            </a:r>
            <a:r>
              <a:rPr lang="zh-TW" altLang="en-US" sz="1300" dirty="0" smtClean="0">
                <a:solidFill>
                  <a:prstClr val="black"/>
                </a:solidFill>
              </a:rPr>
              <a:t>減少</a:t>
            </a:r>
            <a:r>
              <a:rPr lang="en-US" altLang="zh-TW" sz="1300" dirty="0">
                <a:solidFill>
                  <a:prstClr val="black"/>
                </a:solidFill>
              </a:rPr>
              <a:t>10%</a:t>
            </a:r>
            <a:r>
              <a:rPr lang="zh-TW" altLang="en-US" sz="1300" dirty="0">
                <a:solidFill>
                  <a:prstClr val="black"/>
                </a:solidFill>
              </a:rPr>
              <a:t>的等待時間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lvl="0"/>
            <a:r>
              <a:rPr lang="zh-TW" altLang="en-US" sz="1300" dirty="0" smtClean="0">
                <a:solidFill>
                  <a:prstClr val="black"/>
                </a:solidFill>
              </a:rPr>
              <a:t>最多</a:t>
            </a:r>
            <a:r>
              <a:rPr lang="zh-TW" altLang="en-US" sz="1300" dirty="0">
                <a:solidFill>
                  <a:prstClr val="black"/>
                </a:solidFill>
              </a:rPr>
              <a:t>可提升五級</a:t>
            </a:r>
            <a:r>
              <a:rPr lang="en-US" altLang="zh-TW" sz="1300" dirty="0">
                <a:solidFill>
                  <a:prstClr val="black"/>
                </a:solidFill>
              </a:rPr>
              <a:t>(50</a:t>
            </a:r>
            <a:r>
              <a:rPr lang="en-US" altLang="zh-TW" sz="1300" dirty="0" smtClean="0">
                <a:solidFill>
                  <a:prstClr val="black"/>
                </a:solidFill>
              </a:rPr>
              <a:t>%)</a:t>
            </a:r>
            <a:endParaRPr lang="en-US" altLang="zh-TW" sz="1300" dirty="0"/>
          </a:p>
          <a:p>
            <a:r>
              <a:rPr lang="en-US" altLang="zh-TW" sz="1300" dirty="0"/>
              <a:t>LV1.</a:t>
            </a:r>
            <a:r>
              <a:rPr lang="zh-TW" altLang="en-US" sz="1300" dirty="0"/>
              <a:t> </a:t>
            </a:r>
            <a:r>
              <a:rPr lang="en-US" altLang="zh-TW" sz="1300" dirty="0"/>
              <a:t>$500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提升</a:t>
            </a:r>
            <a:r>
              <a:rPr lang="en-US" altLang="zh-TW" sz="1300" dirty="0">
                <a:latin typeface="新細明體"/>
              </a:rPr>
              <a:t>10%</a:t>
            </a:r>
          </a:p>
          <a:p>
            <a:r>
              <a:rPr lang="en-US" altLang="zh-TW" sz="1300" dirty="0"/>
              <a:t>LV2.</a:t>
            </a:r>
            <a:r>
              <a:rPr lang="zh-TW" altLang="en-US" sz="1300" dirty="0"/>
              <a:t> </a:t>
            </a:r>
            <a:r>
              <a:rPr lang="en-US" altLang="zh-TW" sz="1300" dirty="0"/>
              <a:t>$1000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>
                <a:latin typeface="新細明體"/>
              </a:rPr>
              <a:t>10%</a:t>
            </a:r>
          </a:p>
          <a:p>
            <a:r>
              <a:rPr lang="en-US" altLang="zh-TW" sz="1300" dirty="0"/>
              <a:t>LV3.</a:t>
            </a:r>
            <a:r>
              <a:rPr lang="zh-TW" altLang="en-US" sz="1300" dirty="0"/>
              <a:t> </a:t>
            </a:r>
            <a:r>
              <a:rPr lang="en-US" altLang="zh-TW" sz="1300" dirty="0"/>
              <a:t>$2000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>
                <a:latin typeface="新細明體"/>
              </a:rPr>
              <a:t>10%</a:t>
            </a:r>
          </a:p>
          <a:p>
            <a:r>
              <a:rPr lang="en-US" altLang="zh-TW" sz="1300" dirty="0"/>
              <a:t>LV4.</a:t>
            </a:r>
            <a:r>
              <a:rPr lang="zh-TW" altLang="en-US" sz="1300" dirty="0"/>
              <a:t> </a:t>
            </a:r>
            <a:r>
              <a:rPr lang="en-US" altLang="zh-TW" sz="1300" dirty="0"/>
              <a:t>$5000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>
                <a:latin typeface="新細明體"/>
              </a:rPr>
              <a:t>10%</a:t>
            </a:r>
          </a:p>
          <a:p>
            <a:r>
              <a:rPr lang="en-US" altLang="zh-TW" sz="1300" dirty="0"/>
              <a:t>LV5.</a:t>
            </a:r>
            <a:r>
              <a:rPr lang="zh-TW" altLang="en-US" sz="1300" dirty="0"/>
              <a:t> </a:t>
            </a:r>
            <a:r>
              <a:rPr lang="en-US" altLang="zh-TW" sz="1300" dirty="0"/>
              <a:t>$8000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>
                <a:latin typeface="新細明體"/>
              </a:rPr>
              <a:t>10%</a:t>
            </a:r>
            <a:endParaRPr lang="en-AU" altLang="zh-TW" sz="1300" b="1" dirty="0">
              <a:solidFill>
                <a:srgbClr val="C0000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714863" y="2492936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900/1000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420888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1" name="直線接點 180"/>
          <p:cNvCxnSpPr/>
          <p:nvPr/>
        </p:nvCxnSpPr>
        <p:spPr>
          <a:xfrm flipV="1">
            <a:off x="2627784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9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cxnSp>
        <p:nvCxnSpPr>
          <p:cNvPr id="95" name="直線接點 94"/>
          <p:cNvCxnSpPr/>
          <p:nvPr/>
        </p:nvCxnSpPr>
        <p:spPr>
          <a:xfrm>
            <a:off x="3686993" y="2420888"/>
            <a:ext cx="58523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3707904" y="2492936"/>
            <a:ext cx="760144" cy="246221"/>
          </a:xfrm>
          <a:prstGeom prst="rect">
            <a:avLst/>
          </a:prstGeom>
          <a:solidFill>
            <a:srgbClr val="5B8E5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21505" name="直線單箭頭接點 21504"/>
          <p:cNvCxnSpPr/>
          <p:nvPr/>
        </p:nvCxnSpPr>
        <p:spPr>
          <a:xfrm flipV="1">
            <a:off x="6141075" y="5432263"/>
            <a:ext cx="79208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6" name="文字方塊 21505"/>
          <p:cNvSpPr txBox="1"/>
          <p:nvPr/>
        </p:nvSpPr>
        <p:spPr>
          <a:xfrm>
            <a:off x="6933164" y="4869160"/>
            <a:ext cx="1826141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寶塔攻擊所需的</a:t>
            </a:r>
            <a:endParaRPr lang="en-US" altLang="zh-TW" sz="1600" dirty="0" smtClean="0"/>
          </a:p>
          <a:p>
            <a:r>
              <a:rPr lang="zh-TW" altLang="en-US" sz="1600" dirty="0"/>
              <a:t>等待的時間</a:t>
            </a:r>
            <a:r>
              <a:rPr lang="zh-TW" altLang="en-US" sz="1600" dirty="0" smtClean="0"/>
              <a:t>減少。</a:t>
            </a:r>
            <a:endParaRPr lang="en-US" altLang="zh-TW" sz="1600" dirty="0" smtClean="0"/>
          </a:p>
          <a:p>
            <a:r>
              <a:rPr lang="zh-TW" altLang="en-US" sz="1600" dirty="0"/>
              <a:t>即進度條累積</a:t>
            </a:r>
            <a:r>
              <a:rPr lang="zh-TW" altLang="en-US" sz="1600" dirty="0" smtClean="0"/>
              <a:t>速度</a:t>
            </a:r>
            <a:endParaRPr lang="en-US" altLang="zh-TW" sz="1600" dirty="0" smtClean="0"/>
          </a:p>
          <a:p>
            <a:r>
              <a:rPr lang="zh-TW" altLang="en-US" sz="1600" dirty="0" smtClean="0"/>
              <a:t>加快。</a:t>
            </a:r>
            <a:endParaRPr lang="en-US" altLang="zh-TW" sz="1600" dirty="0" smtClean="0"/>
          </a:p>
        </p:txBody>
      </p:sp>
      <p:sp>
        <p:nvSpPr>
          <p:cNvPr id="69" name="文字方塊 68"/>
          <p:cNvSpPr txBox="1"/>
          <p:nvPr/>
        </p:nvSpPr>
        <p:spPr>
          <a:xfrm>
            <a:off x="3574868" y="2852936"/>
            <a:ext cx="99713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altLang="zh-TW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Upgrade</a:t>
            </a:r>
            <a:endParaRPr lang="zh-TW" alt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147937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Tower Attack Upgrade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8800"/>
            <a:ext cx="2393250" cy="169277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提升塔的攻擊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力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dirty="0" smtClean="0"/>
              <a:t>增加</a:t>
            </a:r>
            <a:r>
              <a:rPr lang="en-US" altLang="zh-TW" sz="1300" dirty="0"/>
              <a:t>100</a:t>
            </a:r>
            <a:r>
              <a:rPr lang="zh-TW" altLang="en-US" sz="1300" dirty="0"/>
              <a:t>點傷害</a:t>
            </a:r>
            <a:r>
              <a:rPr lang="zh-TW" altLang="en-US" sz="1300" dirty="0" smtClean="0"/>
              <a:t>。</a:t>
            </a:r>
            <a:endParaRPr lang="en-US" altLang="zh-TW" sz="1300" dirty="0" smtClean="0"/>
          </a:p>
          <a:p>
            <a:r>
              <a:rPr lang="zh-TW" altLang="en-US" sz="1300" dirty="0" smtClean="0"/>
              <a:t>最多</a:t>
            </a:r>
            <a:r>
              <a:rPr lang="zh-TW" altLang="en-US" sz="1300" dirty="0"/>
              <a:t>可提升五級</a:t>
            </a:r>
            <a:r>
              <a:rPr lang="en-US" altLang="zh-TW" sz="1300" dirty="0"/>
              <a:t>(500</a:t>
            </a:r>
            <a:r>
              <a:rPr lang="en-US" altLang="zh-TW" sz="1300" dirty="0" smtClean="0"/>
              <a:t>)</a:t>
            </a:r>
          </a:p>
          <a:p>
            <a:r>
              <a:rPr lang="en-US" altLang="zh-TW" sz="1300" dirty="0"/>
              <a:t>LV1.</a:t>
            </a:r>
            <a:r>
              <a:rPr lang="zh-TW" altLang="en-US" sz="1300" dirty="0"/>
              <a:t> </a:t>
            </a:r>
            <a:r>
              <a:rPr lang="en-US" altLang="zh-TW" sz="1300" dirty="0"/>
              <a:t>$500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提升</a:t>
            </a:r>
            <a:r>
              <a:rPr lang="en-US" altLang="zh-TW" sz="1300" dirty="0" smtClean="0">
                <a:latin typeface="新細明體"/>
              </a:rPr>
              <a:t>100</a:t>
            </a:r>
            <a:endParaRPr lang="en-US" altLang="zh-TW" sz="1300" dirty="0">
              <a:latin typeface="新細明體"/>
            </a:endParaRPr>
          </a:p>
          <a:p>
            <a:r>
              <a:rPr lang="en-US" altLang="zh-TW" sz="1300" dirty="0"/>
              <a:t>LV2.</a:t>
            </a:r>
            <a:r>
              <a:rPr lang="zh-TW" altLang="en-US" sz="1300" dirty="0"/>
              <a:t> </a:t>
            </a:r>
            <a:r>
              <a:rPr lang="en-US" altLang="zh-TW" sz="1300" dirty="0"/>
              <a:t>$1000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 smtClean="0">
                <a:latin typeface="新細明體"/>
              </a:rPr>
              <a:t>100</a:t>
            </a:r>
            <a:endParaRPr lang="en-US" altLang="zh-TW" sz="1300" dirty="0">
              <a:latin typeface="新細明體"/>
            </a:endParaRPr>
          </a:p>
          <a:p>
            <a:r>
              <a:rPr lang="en-US" altLang="zh-TW" sz="1300" dirty="0"/>
              <a:t>LV3.</a:t>
            </a:r>
            <a:r>
              <a:rPr lang="zh-TW" altLang="en-US" sz="1300" dirty="0"/>
              <a:t> </a:t>
            </a:r>
            <a:r>
              <a:rPr lang="en-US" altLang="zh-TW" sz="1300" dirty="0"/>
              <a:t>$2000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 smtClean="0">
                <a:latin typeface="新細明體"/>
              </a:rPr>
              <a:t>100</a:t>
            </a:r>
            <a:endParaRPr lang="en-US" altLang="zh-TW" sz="1300" dirty="0">
              <a:latin typeface="新細明體"/>
            </a:endParaRPr>
          </a:p>
          <a:p>
            <a:r>
              <a:rPr lang="en-US" altLang="zh-TW" sz="1300" dirty="0"/>
              <a:t>LV4.</a:t>
            </a:r>
            <a:r>
              <a:rPr lang="zh-TW" altLang="en-US" sz="1300" dirty="0"/>
              <a:t> </a:t>
            </a:r>
            <a:r>
              <a:rPr lang="en-US" altLang="zh-TW" sz="1300" dirty="0"/>
              <a:t>$5000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 smtClean="0">
                <a:latin typeface="新細明體"/>
              </a:rPr>
              <a:t>100</a:t>
            </a:r>
            <a:endParaRPr lang="en-US" altLang="zh-TW" sz="1300" dirty="0">
              <a:latin typeface="新細明體"/>
            </a:endParaRPr>
          </a:p>
          <a:p>
            <a:r>
              <a:rPr lang="en-US" altLang="zh-TW" sz="1300" dirty="0"/>
              <a:t>LV5.</a:t>
            </a:r>
            <a:r>
              <a:rPr lang="zh-TW" altLang="en-US" sz="1300" dirty="0"/>
              <a:t> </a:t>
            </a:r>
            <a:r>
              <a:rPr lang="en-US" altLang="zh-TW" sz="1300" dirty="0"/>
              <a:t>$8000</a:t>
            </a:r>
            <a:r>
              <a:rPr lang="en-US" altLang="zh-TW" sz="1300" dirty="0">
                <a:latin typeface="新細明體"/>
              </a:rPr>
              <a:t>→</a:t>
            </a:r>
            <a:r>
              <a:rPr lang="zh-TW" altLang="en-US" sz="1300" dirty="0">
                <a:latin typeface="新細明體"/>
              </a:rPr>
              <a:t>再提升</a:t>
            </a:r>
            <a:r>
              <a:rPr lang="en-US" altLang="zh-TW" sz="1300" dirty="0" smtClean="0">
                <a:latin typeface="新細明體"/>
              </a:rPr>
              <a:t>10</a:t>
            </a:r>
            <a:r>
              <a:rPr lang="en-US" altLang="zh-TW" sz="1300" dirty="0">
                <a:latin typeface="新細明體"/>
              </a:rPr>
              <a:t>0</a:t>
            </a:r>
            <a:endParaRPr lang="en-AU" altLang="zh-TW" sz="1300" b="1" dirty="0">
              <a:solidFill>
                <a:srgbClr val="C0000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714863" y="2492936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900/1000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420888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1" name="直線接點 180"/>
          <p:cNvCxnSpPr/>
          <p:nvPr/>
        </p:nvCxnSpPr>
        <p:spPr>
          <a:xfrm flipV="1">
            <a:off x="2627784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9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cxnSp>
        <p:nvCxnSpPr>
          <p:cNvPr id="95" name="直線接點 94"/>
          <p:cNvCxnSpPr/>
          <p:nvPr/>
        </p:nvCxnSpPr>
        <p:spPr>
          <a:xfrm>
            <a:off x="3686993" y="2420888"/>
            <a:ext cx="58523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3707904" y="2492936"/>
            <a:ext cx="760144" cy="246221"/>
          </a:xfrm>
          <a:prstGeom prst="rect">
            <a:avLst/>
          </a:prstGeom>
          <a:solidFill>
            <a:srgbClr val="5B8E5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44" y="3015600"/>
            <a:ext cx="2621280" cy="1493520"/>
          </a:xfrm>
          <a:prstGeom prst="rect">
            <a:avLst/>
          </a:prstGeom>
        </p:spPr>
      </p:pic>
      <p:sp>
        <p:nvSpPr>
          <p:cNvPr id="21507" name="文字方塊 21506"/>
          <p:cNvSpPr txBox="1"/>
          <p:nvPr/>
        </p:nvSpPr>
        <p:spPr>
          <a:xfrm>
            <a:off x="3574868" y="2852936"/>
            <a:ext cx="99713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altLang="zh-TW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Upgrade</a:t>
            </a:r>
            <a:endParaRPr lang="zh-TW" alt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208977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Tower Defense Upgrade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913657" y="1368820"/>
            <a:ext cx="2177226" cy="52937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zh-TW" altLang="en-US" sz="1300" b="1" dirty="0">
                <a:solidFill>
                  <a:srgbClr val="C00000"/>
                </a:solidFill>
              </a:rPr>
              <a:t>提升塔的防禦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力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pPr lvl="0"/>
            <a:r>
              <a:rPr lang="zh-TW" altLang="en-US" sz="1300" dirty="0" smtClean="0">
                <a:solidFill>
                  <a:prstClr val="black"/>
                </a:solidFill>
              </a:rPr>
              <a:t>增加</a:t>
            </a:r>
            <a:r>
              <a:rPr lang="en-US" altLang="zh-TW" sz="1300" dirty="0">
                <a:solidFill>
                  <a:prstClr val="black"/>
                </a:solidFill>
              </a:rPr>
              <a:t>100</a:t>
            </a:r>
            <a:r>
              <a:rPr lang="zh-TW" altLang="en-US" sz="1300" dirty="0">
                <a:solidFill>
                  <a:prstClr val="black"/>
                </a:solidFill>
              </a:rPr>
              <a:t>點防禦</a:t>
            </a:r>
            <a:r>
              <a:rPr lang="zh-TW" altLang="en-US" sz="1300" dirty="0" smtClean="0">
                <a:solidFill>
                  <a:prstClr val="black"/>
                </a:solidFill>
              </a:rPr>
              <a:t>。</a:t>
            </a:r>
            <a:endParaRPr lang="en-US" altLang="zh-TW" sz="1300" dirty="0" smtClean="0">
              <a:solidFill>
                <a:prstClr val="black"/>
              </a:solidFill>
            </a:endParaRPr>
          </a:p>
          <a:p>
            <a:pPr lvl="0"/>
            <a:r>
              <a:rPr lang="zh-TW" altLang="en-US" sz="1300" dirty="0" smtClean="0">
                <a:solidFill>
                  <a:prstClr val="black"/>
                </a:solidFill>
              </a:rPr>
              <a:t>最多</a:t>
            </a:r>
            <a:r>
              <a:rPr lang="zh-TW" altLang="en-US" sz="1300" dirty="0">
                <a:solidFill>
                  <a:prstClr val="black"/>
                </a:solidFill>
              </a:rPr>
              <a:t>可提升五級</a:t>
            </a:r>
            <a:r>
              <a:rPr lang="en-US" altLang="zh-TW" sz="1300" dirty="0">
                <a:solidFill>
                  <a:prstClr val="black"/>
                </a:solidFill>
              </a:rPr>
              <a:t>(500</a:t>
            </a:r>
            <a:r>
              <a:rPr lang="en-US" altLang="zh-TW" sz="13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zh-TW" sz="1300" dirty="0">
                <a:solidFill>
                  <a:prstClr val="black"/>
                </a:solidFill>
              </a:rPr>
              <a:t>LV1.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$300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100</a:t>
            </a:r>
            <a:endParaRPr lang="en-US" altLang="zh-TW" sz="1300" dirty="0">
              <a:solidFill>
                <a:prstClr val="black"/>
              </a:solidFill>
              <a:latin typeface="新細明體"/>
            </a:endParaRPr>
          </a:p>
          <a:p>
            <a:r>
              <a:rPr lang="en-US" altLang="zh-TW" sz="1300" dirty="0">
                <a:solidFill>
                  <a:prstClr val="black"/>
                </a:solidFill>
              </a:rPr>
              <a:t>LV2.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$800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100</a:t>
            </a:r>
            <a:endParaRPr lang="en-US" altLang="zh-TW" sz="1300" dirty="0">
              <a:solidFill>
                <a:prstClr val="black"/>
              </a:solidFill>
              <a:latin typeface="新細明體"/>
            </a:endParaRPr>
          </a:p>
          <a:p>
            <a:r>
              <a:rPr lang="en-US" altLang="zh-TW" sz="1300" dirty="0">
                <a:solidFill>
                  <a:prstClr val="black"/>
                </a:solidFill>
              </a:rPr>
              <a:t>LV3.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$1200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100</a:t>
            </a:r>
            <a:endParaRPr lang="en-US" altLang="zh-TW" sz="1300" dirty="0">
              <a:solidFill>
                <a:prstClr val="black"/>
              </a:solidFill>
              <a:latin typeface="新細明體"/>
            </a:endParaRPr>
          </a:p>
          <a:p>
            <a:r>
              <a:rPr lang="en-US" altLang="zh-TW" sz="1300" dirty="0">
                <a:solidFill>
                  <a:prstClr val="black"/>
                </a:solidFill>
              </a:rPr>
              <a:t>LV4.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$1500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100</a:t>
            </a:r>
            <a:endParaRPr lang="en-US" altLang="zh-TW" sz="1300" dirty="0">
              <a:solidFill>
                <a:prstClr val="black"/>
              </a:solidFill>
              <a:latin typeface="新細明體"/>
            </a:endParaRPr>
          </a:p>
          <a:p>
            <a:r>
              <a:rPr lang="en-US" altLang="zh-TW" sz="1300" dirty="0">
                <a:solidFill>
                  <a:prstClr val="black"/>
                </a:solidFill>
              </a:rPr>
              <a:t>LV5.</a:t>
            </a:r>
            <a:r>
              <a:rPr lang="zh-TW" altLang="en-US" sz="1300" dirty="0">
                <a:solidFill>
                  <a:prstClr val="black"/>
                </a:solidFill>
              </a:rPr>
              <a:t> </a:t>
            </a:r>
            <a:r>
              <a:rPr lang="en-US" altLang="zh-TW" sz="1300" dirty="0">
                <a:solidFill>
                  <a:prstClr val="black"/>
                </a:solidFill>
              </a:rPr>
              <a:t>$2000</a:t>
            </a:r>
            <a:r>
              <a:rPr lang="en-US" altLang="zh-TW" sz="1300" dirty="0">
                <a:solidFill>
                  <a:prstClr val="black"/>
                </a:solidFill>
                <a:latin typeface="新細明體"/>
              </a:rPr>
              <a:t>→</a:t>
            </a:r>
            <a:r>
              <a:rPr lang="zh-TW" altLang="en-US" sz="1300" dirty="0">
                <a:solidFill>
                  <a:prstClr val="black"/>
                </a:solidFill>
                <a:latin typeface="新細明體"/>
              </a:rPr>
              <a:t>再</a:t>
            </a:r>
            <a:r>
              <a:rPr lang="zh-TW" altLang="en-US" sz="1300" dirty="0" smtClean="0">
                <a:solidFill>
                  <a:prstClr val="black"/>
                </a:solidFill>
                <a:latin typeface="新細明體"/>
              </a:rPr>
              <a:t>提升</a:t>
            </a:r>
            <a:r>
              <a:rPr lang="en-US" altLang="zh-TW" sz="1300" dirty="0" smtClean="0">
                <a:solidFill>
                  <a:prstClr val="black"/>
                </a:solidFill>
                <a:latin typeface="新細明體"/>
              </a:rPr>
              <a:t>100</a:t>
            </a:r>
          </a:p>
          <a:p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>
                <a:solidFill>
                  <a:srgbClr val="C00000"/>
                </a:solidFill>
                <a:latin typeface="新細明體"/>
              </a:rPr>
              <a:t>寶塔外觀會隨等級</a:t>
            </a:r>
            <a:r>
              <a:rPr lang="zh-TW" altLang="en-US" sz="1300" b="1" dirty="0" smtClean="0">
                <a:solidFill>
                  <a:srgbClr val="C00000"/>
                </a:solidFill>
                <a:latin typeface="新細明體"/>
              </a:rPr>
              <a:t>改變：</a:t>
            </a:r>
            <a:endParaRPr lang="en-US" altLang="zh-TW" sz="1300" b="1" dirty="0" smtClean="0">
              <a:solidFill>
                <a:srgbClr val="C00000"/>
              </a:solidFill>
              <a:latin typeface="新細明體"/>
            </a:endParaRPr>
          </a:p>
          <a:p>
            <a:endParaRPr lang="en-US" altLang="zh-TW" sz="1300" b="1" dirty="0" smtClean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 smtClean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 smtClean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 smtClean="0">
              <a:solidFill>
                <a:prstClr val="black"/>
              </a:solidFill>
              <a:latin typeface="新細明體"/>
            </a:endParaRPr>
          </a:p>
          <a:p>
            <a:r>
              <a:rPr lang="en-US" altLang="zh-TW" sz="1300" b="1" dirty="0" smtClean="0">
                <a:solidFill>
                  <a:prstClr val="black"/>
                </a:solidFill>
                <a:latin typeface="新細明體"/>
              </a:rPr>
              <a:t>     LV.1</a:t>
            </a:r>
          </a:p>
          <a:p>
            <a:r>
              <a:rPr lang="en-US" altLang="zh-TW" sz="1300" b="1" dirty="0" smtClean="0">
                <a:solidFill>
                  <a:prstClr val="black"/>
                </a:solidFill>
                <a:latin typeface="新細明體"/>
              </a:rPr>
              <a:t>                              LV.2</a:t>
            </a:r>
            <a:endParaRPr lang="en-US" altLang="zh-TW" sz="1300" b="1" dirty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 smtClean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 smtClean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 smtClean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 smtClean="0">
              <a:solidFill>
                <a:prstClr val="black"/>
              </a:solidFill>
              <a:latin typeface="新細明體"/>
            </a:endParaRPr>
          </a:p>
          <a:p>
            <a:endParaRPr lang="en-US" altLang="zh-TW" sz="1300" b="1" dirty="0">
              <a:solidFill>
                <a:prstClr val="black"/>
              </a:solidFill>
              <a:latin typeface="新細明體"/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7" y="1556792"/>
            <a:ext cx="6476915" cy="4305300"/>
          </a:xfrm>
          <a:prstGeom prst="rect">
            <a:avLst/>
          </a:prstGeom>
        </p:spPr>
      </p:pic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63768" y="213289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132856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1" name="直線接點 180"/>
          <p:cNvCxnSpPr/>
          <p:nvPr/>
        </p:nvCxnSpPr>
        <p:spPr>
          <a:xfrm flipV="1">
            <a:off x="2627784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9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pic>
        <p:nvPicPr>
          <p:cNvPr id="21505" name="圖片 2150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0755" y="2665603"/>
            <a:ext cx="2506170" cy="1679134"/>
          </a:xfrm>
          <a:prstGeom prst="rect">
            <a:avLst/>
          </a:prstGeom>
        </p:spPr>
      </p:pic>
      <p:sp>
        <p:nvSpPr>
          <p:cNvPr id="21507" name="文字方塊 21506"/>
          <p:cNvSpPr txBox="1"/>
          <p:nvPr/>
        </p:nvSpPr>
        <p:spPr>
          <a:xfrm>
            <a:off x="3491880" y="2852936"/>
            <a:ext cx="99713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altLang="zh-TW" b="1" dirty="0" smtClean="0">
                <a:ln w="11430"/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Upgrade</a:t>
            </a:r>
            <a:endParaRPr lang="zh-TW" altLang="en-US" b="1" dirty="0">
              <a:ln w="11430"/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1506" name="圖片 2150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540226"/>
            <a:ext cx="513278" cy="896886"/>
          </a:xfrm>
          <a:prstGeom prst="rect">
            <a:avLst/>
          </a:prstGeom>
        </p:spPr>
      </p:pic>
      <p:pic>
        <p:nvPicPr>
          <p:cNvPr id="21508" name="圖片 2150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883" y="3429000"/>
            <a:ext cx="940110" cy="12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253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Messenger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3838"/>
            <a:ext cx="2249234" cy="249299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使者</a:t>
            </a:r>
            <a:r>
              <a:rPr lang="en-US" altLang="zh-TW" sz="1300" b="1" dirty="0">
                <a:solidFill>
                  <a:srgbClr val="C00000"/>
                </a:solidFill>
              </a:rPr>
              <a:t>(Messenger)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AU" sz="1300" b="1" dirty="0" smtClean="0">
              <a:solidFill>
                <a:srgbClr val="C00000"/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耗費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$500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即可派遣使者。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2.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派出後，使者會自動朝向王都前進。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3.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路途中有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10%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的機率死亡。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4.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若使者成功到達王都，畫面左上角會顯示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     通知。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派出使者後，直到使者抵達王都或使者死亡後，才能再次派出。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2" y="5085224"/>
            <a:ext cx="357999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</a:rPr>
              <a:t>500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8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solidFill>
            <a:srgbClr val="1B161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107" name="圖片 10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85" y="2699234"/>
            <a:ext cx="341349" cy="341349"/>
          </a:xfrm>
          <a:prstGeom prst="rect">
            <a:avLst/>
          </a:prstGeom>
        </p:spPr>
      </p:pic>
      <p:pic>
        <p:nvPicPr>
          <p:cNvPr id="108" name="圖片 10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2" y="3705929"/>
            <a:ext cx="212344" cy="256583"/>
          </a:xfrm>
          <a:prstGeom prst="rect">
            <a:avLst/>
          </a:prstGeom>
        </p:spPr>
      </p:pic>
      <p:sp>
        <p:nvSpPr>
          <p:cNvPr id="127" name="文字方塊 126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06132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4444E-6 2.22222E-6 L -0.34982 -0.2375 " pathEditMode="relative" rAng="0" ptsTypes="AA">
                                      <p:cBhvr>
                                        <p:cTn id="16" dur="2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00" y="-1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soldiers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8800"/>
            <a:ext cx="2249234" cy="169277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>
                <a:solidFill>
                  <a:srgbClr val="C00000"/>
                </a:solidFill>
              </a:rPr>
              <a:t>派遣士兵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拖拉士兵至進攻路線上，士兵便會自動前進。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2.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只有王都派兵攻打玩家時，才能將士兵派往王都。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>
                <a:solidFill>
                  <a:srgbClr val="C00000"/>
                </a:solidFill>
              </a:rPr>
              <a:t>關於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士兵的戰鬥</a:t>
            </a:r>
            <a:r>
              <a:rPr lang="zh-TW" altLang="en-US" sz="1300" b="1" dirty="0">
                <a:solidFill>
                  <a:srgbClr val="C00000"/>
                </a:solidFill>
              </a:rPr>
              <a:t>請見</a:t>
            </a:r>
            <a:r>
              <a:rPr lang="zh-TW" altLang="en-US" sz="1300" b="1" u="sng" dirty="0" smtClean="0">
                <a:solidFill>
                  <a:srgbClr val="0070C0"/>
                </a:solidFill>
                <a:hlinkClick r:id="rId2" action="ppaction://hlinksldjump"/>
              </a:rPr>
              <a:t>此處</a:t>
            </a:r>
            <a:endParaRPr lang="en-AU" altLang="zh-TW" sz="1300" b="1" u="sng" dirty="0">
              <a:solidFill>
                <a:srgbClr val="0070C0"/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56792"/>
            <a:ext cx="6505575" cy="4305300"/>
          </a:xfrm>
          <a:prstGeom prst="rect">
            <a:avLst/>
          </a:prstGeom>
        </p:spPr>
      </p:pic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29" y="4293096"/>
            <a:ext cx="152482" cy="21255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20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solidFill>
            <a:srgbClr val="1B161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pic>
        <p:nvPicPr>
          <p:cNvPr id="129" name="圖片 1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92" y="5085224"/>
            <a:ext cx="314045" cy="4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44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0.00191 -0.04352 L -0.00069 -0.06134 L 0.00642 -0.08032 L 0.01858 -0.08611 L 0.03195 -0.08611 L 0.04028 -0.08889 L 0.0474 -0.09652 L 0.05261 -0.10833 L 0.06215 -0.11435 L 0.08333 -0.11944 L 0.0974 -0.12037 L 0.10886 -0.11527 L 0.12552 -0.1118 L 0.14861 -0.10509 " pathEditMode="relative" ptsTypes="AAAAAAAAAAAAAAA">
                                      <p:cBhvr>
                                        <p:cTn id="1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38889E-6 4.81481E-6 L -0.21858 0.15254 " pathEditMode="relative" rAng="0" ptsTypes="AA">
                                      <p:cBhvr>
                                        <p:cTn id="24" dur="15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Tower Attack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68760"/>
            <a:ext cx="2249234" cy="349326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寶塔的攻擊支援</a:t>
            </a:r>
            <a:r>
              <a:rPr lang="en-AU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當畫面右下角的寶劍進度條集滿後，點擊寶劍即可發動。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2.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寶塔會主動發動一次強力攻擊，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初始攻擊力為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100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，攻擊對象為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粉色線內的所有敵人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。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(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攻擊力與攻擊範圍可透過寶塔升級系統提升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)</a:t>
            </a:r>
          </a:p>
          <a:p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3.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發動攻擊後，需等待一定的冷卻時間後才能進行下次攻擊。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(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初始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冷卻時間為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60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秒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，可透過寶塔升級系統減短冷卻時間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)</a:t>
            </a: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" y="1571972"/>
            <a:ext cx="6505575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3690162" y="255313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3687011" y="2557512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33" y="3252620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5004048" y="3534117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5" name="圖片 215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5" y="3381249"/>
            <a:ext cx="283503" cy="180855"/>
          </a:xfrm>
          <a:prstGeom prst="rect">
            <a:avLst/>
          </a:prstGeom>
        </p:spPr>
      </p:pic>
      <p:pic>
        <p:nvPicPr>
          <p:cNvPr id="168" name="圖片 1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00" y="3432472"/>
            <a:ext cx="152483" cy="212552"/>
          </a:xfrm>
          <a:prstGeom prst="rect">
            <a:avLst/>
          </a:prstGeom>
        </p:spPr>
      </p:pic>
      <p:pic>
        <p:nvPicPr>
          <p:cNvPr id="21526" name="圖片 215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799357"/>
            <a:ext cx="691897" cy="600457"/>
          </a:xfrm>
          <a:prstGeom prst="rect">
            <a:avLst/>
          </a:prstGeom>
        </p:spPr>
      </p:pic>
      <p:pic>
        <p:nvPicPr>
          <p:cNvPr id="2062" name="圖片 20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69" y="2686660"/>
            <a:ext cx="187471" cy="22991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3705929"/>
            <a:ext cx="227536" cy="256583"/>
          </a:xfrm>
          <a:prstGeom prst="rect">
            <a:avLst/>
          </a:prstGeom>
        </p:spPr>
      </p:pic>
      <p:pic>
        <p:nvPicPr>
          <p:cNvPr id="21527" name="圖片 215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2977511"/>
            <a:ext cx="605771" cy="883577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/>
          <p:cNvCxnSpPr/>
          <p:nvPr/>
        </p:nvCxnSpPr>
        <p:spPr>
          <a:xfrm flipV="1">
            <a:off x="2698937" y="3473182"/>
            <a:ext cx="295656" cy="17335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7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899592" y="1124784"/>
            <a:ext cx="0" cy="471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solidFill>
            <a:srgbClr val="1B161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251520" y="816968"/>
            <a:ext cx="135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返回</a:t>
            </a:r>
            <a:r>
              <a:rPr lang="zh-TW" altLang="en-US" sz="1400" b="1" dirty="0">
                <a:solidFill>
                  <a:srgbClr val="C00000"/>
                </a:solidFill>
              </a:rPr>
              <a:t>預設</a:t>
            </a:r>
            <a:r>
              <a:rPr lang="zh-TW" altLang="en-US" sz="1400" b="1" dirty="0" smtClean="0">
                <a:solidFill>
                  <a:srgbClr val="C00000"/>
                </a:solidFill>
              </a:rPr>
              <a:t>視角</a:t>
            </a:r>
            <a:endParaRPr lang="en-US" altLang="zh-TW" sz="1400" b="1" dirty="0">
              <a:solidFill>
                <a:srgbClr val="C00000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64" y="3393098"/>
            <a:ext cx="329952" cy="395942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80" y="3501008"/>
            <a:ext cx="329952" cy="395942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96" y="3573016"/>
            <a:ext cx="329952" cy="395942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80" y="3284984"/>
            <a:ext cx="329952" cy="395942"/>
          </a:xfrm>
          <a:prstGeom prst="rect">
            <a:avLst/>
          </a:prstGeom>
        </p:spPr>
      </p:pic>
      <p:pic>
        <p:nvPicPr>
          <p:cNvPr id="137" name="圖片 1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96" y="3392894"/>
            <a:ext cx="329952" cy="395942"/>
          </a:xfrm>
          <a:prstGeom prst="rect">
            <a:avLst/>
          </a:prstGeom>
        </p:spPr>
      </p:pic>
      <p:pic>
        <p:nvPicPr>
          <p:cNvPr id="138" name="圖片 1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12" y="3464902"/>
            <a:ext cx="329952" cy="395942"/>
          </a:xfrm>
          <a:prstGeom prst="rect">
            <a:avLst/>
          </a:prstGeom>
        </p:spPr>
      </p:pic>
      <p:pic>
        <p:nvPicPr>
          <p:cNvPr id="139" name="圖片 13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213180"/>
            <a:ext cx="329952" cy="395942"/>
          </a:xfrm>
          <a:prstGeom prst="rect">
            <a:avLst/>
          </a:prstGeom>
        </p:spPr>
      </p:pic>
      <p:pic>
        <p:nvPicPr>
          <p:cNvPr id="140" name="圖片 1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21090"/>
            <a:ext cx="329952" cy="395942"/>
          </a:xfrm>
          <a:prstGeom prst="rect">
            <a:avLst/>
          </a:prstGeom>
        </p:spPr>
      </p:pic>
      <p:pic>
        <p:nvPicPr>
          <p:cNvPr id="141" name="圖片 14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393098"/>
            <a:ext cx="329952" cy="395942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149080"/>
            <a:ext cx="329952" cy="395942"/>
          </a:xfrm>
          <a:prstGeom prst="rect">
            <a:avLst/>
          </a:prstGeom>
        </p:spPr>
      </p:pic>
      <p:pic>
        <p:nvPicPr>
          <p:cNvPr id="146" name="圖片 14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256990"/>
            <a:ext cx="329952" cy="395942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328998"/>
            <a:ext cx="329952" cy="395942"/>
          </a:xfrm>
          <a:prstGeom prst="rect">
            <a:avLst/>
          </a:prstGeom>
        </p:spPr>
      </p:pic>
      <p:pic>
        <p:nvPicPr>
          <p:cNvPr id="148" name="圖片 14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293300"/>
            <a:ext cx="329952" cy="395942"/>
          </a:xfrm>
          <a:prstGeom prst="rect">
            <a:avLst/>
          </a:prstGeom>
        </p:spPr>
      </p:pic>
      <p:pic>
        <p:nvPicPr>
          <p:cNvPr id="149" name="圖片 14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401210"/>
            <a:ext cx="329952" cy="395942"/>
          </a:xfrm>
          <a:prstGeom prst="rect">
            <a:avLst/>
          </a:prstGeom>
        </p:spPr>
      </p:pic>
      <p:pic>
        <p:nvPicPr>
          <p:cNvPr id="158" name="圖片 15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473218"/>
            <a:ext cx="329952" cy="395942"/>
          </a:xfrm>
          <a:prstGeom prst="rect">
            <a:avLst/>
          </a:prstGeom>
        </p:spPr>
      </p:pic>
      <p:pic>
        <p:nvPicPr>
          <p:cNvPr id="159" name="圖片 15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56" y="4437316"/>
            <a:ext cx="329952" cy="395942"/>
          </a:xfrm>
          <a:prstGeom prst="rect">
            <a:avLst/>
          </a:prstGeom>
        </p:spPr>
      </p:pic>
      <p:pic>
        <p:nvPicPr>
          <p:cNvPr id="160" name="圖片 15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72" y="4545226"/>
            <a:ext cx="329952" cy="395942"/>
          </a:xfrm>
          <a:prstGeom prst="rect">
            <a:avLst/>
          </a:prstGeom>
        </p:spPr>
      </p:pic>
      <p:pic>
        <p:nvPicPr>
          <p:cNvPr id="165" name="圖片 16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88" y="4617234"/>
            <a:ext cx="329952" cy="395942"/>
          </a:xfrm>
          <a:prstGeom prst="rect">
            <a:avLst/>
          </a:prstGeom>
        </p:spPr>
      </p:pic>
      <p:pic>
        <p:nvPicPr>
          <p:cNvPr id="170" name="圖片 16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12" y="3213180"/>
            <a:ext cx="329952" cy="395942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28" y="3321090"/>
            <a:ext cx="329952" cy="395942"/>
          </a:xfrm>
          <a:prstGeom prst="rect">
            <a:avLst/>
          </a:prstGeom>
        </p:spPr>
      </p:pic>
      <p:pic>
        <p:nvPicPr>
          <p:cNvPr id="175" name="圖片 17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44" y="3393098"/>
            <a:ext cx="329952" cy="395942"/>
          </a:xfrm>
          <a:prstGeom prst="rect">
            <a:avLst/>
          </a:prstGeom>
        </p:spPr>
      </p:pic>
      <p:pic>
        <p:nvPicPr>
          <p:cNvPr id="183" name="圖片 18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284984"/>
            <a:ext cx="329952" cy="395942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392894"/>
            <a:ext cx="329952" cy="395942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464902"/>
            <a:ext cx="329952" cy="395942"/>
          </a:xfrm>
          <a:prstGeom prst="rect">
            <a:avLst/>
          </a:prstGeom>
        </p:spPr>
      </p:pic>
      <p:pic>
        <p:nvPicPr>
          <p:cNvPr id="186" name="圖片 18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356992"/>
            <a:ext cx="329952" cy="395942"/>
          </a:xfrm>
          <a:prstGeom prst="rect">
            <a:avLst/>
          </a:prstGeom>
        </p:spPr>
      </p:pic>
      <p:pic>
        <p:nvPicPr>
          <p:cNvPr id="187" name="圖片 18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464902"/>
            <a:ext cx="329952" cy="395942"/>
          </a:xfrm>
          <a:prstGeom prst="rect">
            <a:avLst/>
          </a:prstGeom>
        </p:spPr>
      </p:pic>
      <p:pic>
        <p:nvPicPr>
          <p:cNvPr id="188" name="圖片 18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536910"/>
            <a:ext cx="329952" cy="395942"/>
          </a:xfrm>
          <a:prstGeom prst="rect">
            <a:avLst/>
          </a:prstGeom>
        </p:spPr>
      </p:pic>
      <p:pic>
        <p:nvPicPr>
          <p:cNvPr id="21507" name="圖片 2150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7723">
            <a:off x="3630153" y="2795340"/>
            <a:ext cx="364094" cy="436913"/>
          </a:xfrm>
          <a:prstGeom prst="rect">
            <a:avLst/>
          </a:prstGeom>
        </p:spPr>
      </p:pic>
      <p:pic>
        <p:nvPicPr>
          <p:cNvPr id="189" name="圖片 1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1013">
            <a:off x="3655507" y="2540094"/>
            <a:ext cx="364094" cy="436913"/>
          </a:xfrm>
          <a:prstGeom prst="rect">
            <a:avLst/>
          </a:prstGeom>
        </p:spPr>
      </p:pic>
      <p:pic>
        <p:nvPicPr>
          <p:cNvPr id="190" name="圖片 1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37516">
            <a:off x="4027705" y="2540095"/>
            <a:ext cx="364094" cy="436913"/>
          </a:xfrm>
          <a:prstGeom prst="rect">
            <a:avLst/>
          </a:prstGeom>
        </p:spPr>
      </p:pic>
      <p:pic>
        <p:nvPicPr>
          <p:cNvPr id="191" name="圖片 19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8378">
            <a:off x="3993673" y="2814021"/>
            <a:ext cx="364094" cy="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65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9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0712 0.07061 " pathEditMode="relative" rAng="0" ptsTypes="AA">
                                      <p:cBhvr>
                                        <p:cTn id="11" dur="10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7"/>
          <p:cNvSpPr>
            <a:spLocks/>
          </p:cNvSpPr>
          <p:nvPr/>
        </p:nvSpPr>
        <p:spPr>
          <a:xfrm>
            <a:off x="6131289" y="2042118"/>
            <a:ext cx="1772924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7" name="Rectangle 17"/>
          <p:cNvSpPr>
            <a:spLocks/>
          </p:cNvSpPr>
          <p:nvPr/>
        </p:nvSpPr>
        <p:spPr>
          <a:xfrm>
            <a:off x="253937" y="2277659"/>
            <a:ext cx="5389573" cy="328908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1" name="Rounded Rectangle 2"/>
          <p:cNvSpPr/>
          <p:nvPr/>
        </p:nvSpPr>
        <p:spPr>
          <a:xfrm>
            <a:off x="258945" y="2130328"/>
            <a:ext cx="5382360" cy="3424267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3" name="Rectangle 17"/>
          <p:cNvSpPr>
            <a:spLocks/>
          </p:cNvSpPr>
          <p:nvPr/>
        </p:nvSpPr>
        <p:spPr>
          <a:xfrm>
            <a:off x="264462" y="2281248"/>
            <a:ext cx="5376843" cy="325485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Login window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2" y="2275896"/>
            <a:ext cx="5382718" cy="3287945"/>
          </a:xfrm>
        </p:spPr>
      </p:pic>
      <p:sp>
        <p:nvSpPr>
          <p:cNvPr id="5" name="文字方塊 4"/>
          <p:cNvSpPr txBox="1"/>
          <p:nvPr/>
        </p:nvSpPr>
        <p:spPr>
          <a:xfrm>
            <a:off x="6042454" y="2488342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1350" dirty="0">
              <a:solidFill>
                <a:prstClr val="black"/>
              </a:solidFill>
            </a:endParaRPr>
          </a:p>
          <a:p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68" y="3632976"/>
            <a:ext cx="242888" cy="264319"/>
          </a:xfrm>
          <a:prstGeom prst="rect">
            <a:avLst/>
          </a:prstGeom>
        </p:spPr>
      </p:pic>
      <p:pic>
        <p:nvPicPr>
          <p:cNvPr id="16" name="圖片 1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32" y="3193569"/>
            <a:ext cx="921030" cy="35004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601074" y="3194419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744" y="3193569"/>
            <a:ext cx="921030" cy="35004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401761" y="3199075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離開遊戲</a:t>
            </a:r>
          </a:p>
        </p:txBody>
      </p:sp>
      <p:grpSp>
        <p:nvGrpSpPr>
          <p:cNvPr id="22" name="Group 3"/>
          <p:cNvGrpSpPr/>
          <p:nvPr/>
        </p:nvGrpSpPr>
        <p:grpSpPr>
          <a:xfrm>
            <a:off x="4891736" y="2121424"/>
            <a:ext cx="750099" cy="161321"/>
            <a:chOff x="3571868" y="1214422"/>
            <a:chExt cx="1000132" cy="186172"/>
          </a:xfrm>
        </p:grpSpPr>
        <p:sp>
          <p:nvSpPr>
            <p:cNvPr id="23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cxnSp>
          <p:nvCxnSpPr>
            <p:cNvPr id="24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31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29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8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16"/>
          <p:cNvSpPr txBox="1"/>
          <p:nvPr/>
        </p:nvSpPr>
        <p:spPr>
          <a:xfrm>
            <a:off x="267203" y="2105414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7908" y="4091739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700" b="1" dirty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連線中</a:t>
            </a:r>
            <a:r>
              <a:rPr lang="en-US" altLang="zh-TW" sz="2700" b="1" dirty="0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glow rad="139700">
                    <a:srgbClr val="4472C4">
                      <a:satMod val="175000"/>
                      <a:alpha val="40000"/>
                    </a:srgb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2700" b="1" dirty="0">
              <a:ln w="12700">
                <a:solidFill>
                  <a:srgbClr val="44546A">
                    <a:satMod val="155000"/>
                  </a:srgbClr>
                </a:solidFill>
                <a:prstDash val="solid"/>
              </a:ln>
              <a:solidFill>
                <a:srgbClr val="E7E6E6">
                  <a:tint val="85000"/>
                  <a:satMod val="155000"/>
                </a:srgbClr>
              </a:solidFill>
              <a:effectLst>
                <a:glow rad="139700">
                  <a:srgbClr val="4472C4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66301" y="4198570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4" name="矩形 13"/>
          <p:cNvSpPr/>
          <p:nvPr/>
        </p:nvSpPr>
        <p:spPr>
          <a:xfrm>
            <a:off x="6133089" y="2403163"/>
            <a:ext cx="173578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按下登入後便會顯示連線中的提示訊息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sp>
        <p:nvSpPr>
          <p:cNvPr id="35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6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38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5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46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3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Hero Skill</a:t>
            </a:r>
            <a:endParaRPr lang="zh-TW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80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196786"/>
            <a:ext cx="2249234" cy="209288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英雄發動技能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:</a:t>
            </a:r>
            <a:endParaRPr lang="en-AU" sz="1300" b="1" dirty="0" smtClean="0">
              <a:solidFill>
                <a:srgbClr val="C00000"/>
              </a:solidFill>
            </a:endParaRPr>
          </a:p>
          <a:p>
            <a:r>
              <a:rPr lang="en-US" altLang="zh-TW" sz="1300" u="sng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(</a:t>
            </a:r>
            <a:r>
              <a:rPr lang="zh-TW" altLang="en-US" sz="1300" u="sng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為方便演示，鏡頭位置稍作調整</a:t>
            </a:r>
            <a:r>
              <a:rPr lang="en-US" altLang="zh-TW" sz="1300" u="sng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)</a:t>
            </a:r>
          </a:p>
          <a:p>
            <a:endParaRPr lang="en-US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當畫面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英雄氣力值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(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藍條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)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集滿後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，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英雄圖像即可發動技能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2.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發動後，氣力值歸零，隨著時間推進會再慢慢累積。</a:t>
            </a: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20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2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2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1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501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" y="1556792"/>
            <a:ext cx="6486398" cy="4305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" y="4959813"/>
            <a:ext cx="6495239" cy="8952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5013216"/>
            <a:ext cx="761905" cy="838095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71" y="5013216"/>
            <a:ext cx="761905" cy="838095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1" y="5013216"/>
            <a:ext cx="761905" cy="838095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1" y="5013216"/>
            <a:ext cx="761905" cy="83809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8" y="5013216"/>
            <a:ext cx="761905" cy="8380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5" y="5013216"/>
            <a:ext cx="761905" cy="83809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7" y="5085224"/>
            <a:ext cx="314046" cy="4377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0" y="5183922"/>
            <a:ext cx="522486" cy="33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3" y="5159538"/>
            <a:ext cx="317200" cy="3576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11" y="5088579"/>
            <a:ext cx="576064" cy="637785"/>
          </a:xfrm>
          <a:prstGeom prst="rect">
            <a:avLst/>
          </a:prstGeom>
        </p:spPr>
      </p:pic>
      <p:pic>
        <p:nvPicPr>
          <p:cNvPr id="21504" name="圖片 2150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5085224"/>
            <a:ext cx="358000" cy="432583"/>
          </a:xfrm>
          <a:prstGeom prst="rect">
            <a:avLst/>
          </a:prstGeom>
        </p:spPr>
      </p:pic>
      <p:cxnSp>
        <p:nvCxnSpPr>
          <p:cNvPr id="21514" name="直線接點 21513"/>
          <p:cNvCxnSpPr/>
          <p:nvPr/>
        </p:nvCxnSpPr>
        <p:spPr>
          <a:xfrm>
            <a:off x="4767111" y="5674798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文字方塊 21515"/>
          <p:cNvSpPr txBox="1"/>
          <p:nvPr/>
        </p:nvSpPr>
        <p:spPr>
          <a:xfrm>
            <a:off x="295289" y="2430025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64" name="直線接點 163"/>
          <p:cNvCxnSpPr/>
          <p:nvPr/>
        </p:nvCxnSpPr>
        <p:spPr>
          <a:xfrm>
            <a:off x="292138" y="2434401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9" name="圖片 215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3" y="1613486"/>
            <a:ext cx="1796831" cy="412241"/>
          </a:xfrm>
          <a:prstGeom prst="rect">
            <a:avLst/>
          </a:prstGeom>
        </p:spPr>
      </p:pic>
      <p:sp>
        <p:nvSpPr>
          <p:cNvPr id="166" name="文字方塊 165"/>
          <p:cNvSpPr txBox="1"/>
          <p:nvPr/>
        </p:nvSpPr>
        <p:spPr>
          <a:xfrm>
            <a:off x="522007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7" name="文字方塊 166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21524" name="圖片 215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57" y="2429985"/>
            <a:ext cx="152483" cy="212552"/>
          </a:xfrm>
          <a:prstGeom prst="rect">
            <a:avLst/>
          </a:prstGeom>
        </p:spPr>
      </p:pic>
      <p:cxnSp>
        <p:nvCxnSpPr>
          <p:cNvPr id="2049" name="直線接點 2048"/>
          <p:cNvCxnSpPr/>
          <p:nvPr/>
        </p:nvCxnSpPr>
        <p:spPr>
          <a:xfrm>
            <a:off x="1346919" y="3156723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26" name="圖片 215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95" y="1930227"/>
            <a:ext cx="691897" cy="600457"/>
          </a:xfrm>
          <a:prstGeom prst="rect">
            <a:avLst/>
          </a:prstGeom>
        </p:spPr>
      </p:pic>
      <p:pic>
        <p:nvPicPr>
          <p:cNvPr id="21528" name="圖片 215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3336881"/>
            <a:ext cx="227536" cy="256583"/>
          </a:xfrm>
          <a:prstGeom prst="rect">
            <a:avLst/>
          </a:prstGeom>
        </p:spPr>
      </p:pic>
      <p:sp>
        <p:nvSpPr>
          <p:cNvPr id="169" name="文字方塊 168"/>
          <p:cNvSpPr txBox="1"/>
          <p:nvPr/>
        </p:nvSpPr>
        <p:spPr>
          <a:xfrm>
            <a:off x="51775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597876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269979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</a:t>
            </a:r>
            <a:r>
              <a:rPr lang="en-US" altLang="zh-TW" sz="1000" dirty="0" smtClean="0">
                <a:solidFill>
                  <a:srgbClr val="C00000"/>
                </a:solidFill>
              </a:rPr>
              <a:t>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779912" y="5487075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80" name="直線接點 179"/>
          <p:cNvCxnSpPr/>
          <p:nvPr/>
        </p:nvCxnSpPr>
        <p:spPr>
          <a:xfrm>
            <a:off x="2555778" y="4758291"/>
            <a:ext cx="366130" cy="182917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628800"/>
            <a:ext cx="362444" cy="362444"/>
          </a:xfrm>
          <a:prstGeom prst="rect">
            <a:avLst/>
          </a:prstGeom>
        </p:spPr>
      </p:pic>
      <p:sp>
        <p:nvSpPr>
          <p:cNvPr id="99" name="Rectangle 29">
            <a:hlinkClick r:id="rId16" action="ppaction://hlinksldjump"/>
          </p:cNvPr>
          <p:cNvSpPr/>
          <p:nvPr/>
        </p:nvSpPr>
        <p:spPr>
          <a:xfrm>
            <a:off x="708674" y="1604774"/>
            <a:ext cx="432048" cy="384069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904282" y="1670613"/>
            <a:ext cx="447558" cy="246221"/>
          </a:xfrm>
          <a:prstGeom prst="rect">
            <a:avLst/>
          </a:prstGeom>
          <a:solidFill>
            <a:srgbClr val="1B1610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107" name="圖片 10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9" y="2025875"/>
            <a:ext cx="567052" cy="82710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2" y="1812858"/>
            <a:ext cx="510603" cy="10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813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66551E-7 L 0.08212 -0.058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9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Battle System</a:t>
            </a:r>
            <a:endParaRPr lang="zh-TW" altLang="en-US" dirty="0"/>
          </a:p>
        </p:txBody>
      </p:sp>
      <p:sp>
        <p:nvSpPr>
          <p:cNvPr id="5" name="TextBox 28"/>
          <p:cNvSpPr txBox="1"/>
          <p:nvPr/>
        </p:nvSpPr>
        <p:spPr>
          <a:xfrm>
            <a:off x="6787264" y="1196752"/>
            <a:ext cx="2249234" cy="129266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自動推進</a:t>
            </a: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士兵派出後，便會自動沿著道路往前推進。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各兵種前進的速度取決於它的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AGI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值。</a:t>
            </a: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2" y="1196752"/>
            <a:ext cx="6523810" cy="43142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9" y="3828653"/>
            <a:ext cx="355088" cy="4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39" y="1700808"/>
            <a:ext cx="835913" cy="725440"/>
          </a:xfrm>
          <a:prstGeom prst="rect">
            <a:avLst/>
          </a:prstGeom>
        </p:spPr>
      </p:pic>
      <p:sp>
        <p:nvSpPr>
          <p:cNvPr id="10" name="TextBox 28"/>
          <p:cNvSpPr txBox="1"/>
          <p:nvPr/>
        </p:nvSpPr>
        <p:spPr>
          <a:xfrm>
            <a:off x="6787264" y="2564924"/>
            <a:ext cx="2249234" cy="169277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自動戰鬥</a:t>
            </a:r>
            <a:endParaRPr lang="en-AU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一旦雙方士兵接觸，就會自動展開戰鬥，且直到將對方「擊退」或「擊倒」之前，雙方都無法繼續推進。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各兵種每秒輸出的傷害取決於它的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ATK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值。</a:t>
            </a:r>
            <a:endParaRPr lang="en-US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6787264" y="4365124"/>
            <a:ext cx="2249234" cy="129266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擊退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&amp;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防禦力</a:t>
            </a:r>
            <a:endParaRPr lang="en-AU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士兵的防禦力即可忍受的傷害值，一旦累積傷害超過士兵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DEF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，該名士兵就會被「擊退」</a:t>
            </a:r>
            <a:r>
              <a:rPr lang="en-US" altLang="zh-TW" sz="1300" b="1" dirty="0">
                <a:solidFill>
                  <a:srgbClr val="C00000"/>
                </a:solidFill>
              </a:rPr>
              <a:t>5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單位距離。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此時敵人可繼續推進</a:t>
            </a:r>
            <a:endParaRPr lang="en-US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6787264" y="5776828"/>
            <a:ext cx="2249234" cy="89255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擊倒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&amp;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生命值</a:t>
            </a:r>
            <a:endParaRPr lang="en-AU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一旦累積所受傷害超過士兵的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HP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，該名士兵就會被「擊倒」，也就是</a:t>
            </a:r>
            <a:r>
              <a:rPr lang="zh-TW" altLang="en-US" sz="1300" b="1" dirty="0" smtClean="0">
                <a:solidFill>
                  <a:srgbClr val="C00000"/>
                </a:solidFill>
              </a:rPr>
              <a:t>死亡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。</a:t>
            </a:r>
            <a:endParaRPr lang="en-US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05" y="2440392"/>
            <a:ext cx="677779" cy="98860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48" y="2728424"/>
            <a:ext cx="677779" cy="98860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3411289"/>
            <a:ext cx="1317728" cy="13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12431 0.0838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5" y="4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23229 -0.15486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77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229 -0.15093 C 0.23108 -0.15232 0.22691 -0.15324 0.22552 -0.15324 C 0.21632 -0.15324 0.20677 -0.13334 0.20677 -0.11296 C 0.20677 -0.12338 0.20208 -0.13334 0.19757 -0.13334 C 0.19288 -0.13334 0.18854 -0.12315 0.18854 -0.11296 C 0.18854 -0.11829 0.18611 -0.12338 0.18368 -0.12338 C 0.18142 -0.12338 0.17899 -0.11829 0.17899 -0.11296 C 0.17899 -0.11574 0.17778 -0.11829 0.17674 -0.11829 C 0.17552 -0.11829 0.17431 -0.11574 0.17431 -0.11296 C 0.17431 -0.11435 0.17361 -0.11574 0.17309 -0.11574 C 0.17274 -0.11574 0.17188 -0.11435 0.17188 -0.11296 C 0.17188 -0.11389 0.1717 -0.11435 0.17136 -0.11435 C 0.17136 -0.11482 0.17066 -0.11389 0.17066 -0.11296 C 0.17066 -0.11343 0.17066 -0.11389 0.17049 -0.11389 C 0.17049 -0.11366 0.17014 -0.11343 0.17014 -0.11296 C 0.17014 -0.11343 0.17014 -0.1132 0.17014 -0.11366 C 0.16979 -0.11366 0.16979 -0.11343 0.16979 -0.1132 C 0.16945 -0.11343 0.16945 -0.1132 0.16945 -0.11366 C 0.16927 -0.11366 0.16927 -0.11343 0.16927 -0.1132 " pathEditMode="relative" rAng="0" ptsTypes="fffffffffffffffffff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178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1 0.0838 L -0.17153 0.11528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15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9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6372 0.11528 L -0.38421 0.26227 " pathEditMode="relative" rAng="0" ptsTypes="AA">
                                      <p:cBhvr>
                                        <p:cTn id="3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733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2" y="1955725"/>
            <a:ext cx="6543770" cy="4289552"/>
          </a:xfrm>
          <a:prstGeom prst="rect">
            <a:avLst/>
          </a:prstGeom>
        </p:spPr>
      </p:pic>
      <p:sp>
        <p:nvSpPr>
          <p:cNvPr id="88" name="Rounded Rectangle 2"/>
          <p:cNvSpPr/>
          <p:nvPr/>
        </p:nvSpPr>
        <p:spPr>
          <a:xfrm>
            <a:off x="114456" y="1617925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9" name="TextBox 16"/>
          <p:cNvSpPr txBox="1"/>
          <p:nvPr/>
        </p:nvSpPr>
        <p:spPr>
          <a:xfrm>
            <a:off x="165971" y="1639832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90" name="Group 3"/>
          <p:cNvGrpSpPr/>
          <p:nvPr/>
        </p:nvGrpSpPr>
        <p:grpSpPr>
          <a:xfrm>
            <a:off x="5651067" y="1634003"/>
            <a:ext cx="1000132" cy="186172"/>
            <a:chOff x="3571868" y="1214422"/>
            <a:chExt cx="1000132" cy="186172"/>
          </a:xfrm>
        </p:grpSpPr>
        <p:sp>
          <p:nvSpPr>
            <p:cNvPr id="91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2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99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97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96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文字方塊 100"/>
          <p:cNvSpPr txBox="1"/>
          <p:nvPr/>
        </p:nvSpPr>
        <p:spPr>
          <a:xfrm>
            <a:off x="6888161" y="1582462"/>
            <a:ext cx="2123728" cy="46628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王都背景畫面及選單：</a:t>
            </a:r>
            <a:endParaRPr lang="en-US" altLang="zh-TW" b="1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國王城堡：進入城堡內部並啟動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晉見國王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功能。</a:t>
            </a: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教堂：進入教堂內部並啟動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教堂祈福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功能。</a:t>
            </a: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酒吧：進入酒吧內部並啟動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條約簽署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功能。</a:t>
            </a: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2" name="群組 101"/>
          <p:cNvGrpSpPr/>
          <p:nvPr/>
        </p:nvGrpSpPr>
        <p:grpSpPr>
          <a:xfrm>
            <a:off x="207584" y="3093270"/>
            <a:ext cx="3221478" cy="3079002"/>
            <a:chOff x="2721277" y="2902207"/>
            <a:chExt cx="3221478" cy="3079002"/>
          </a:xfrm>
        </p:grpSpPr>
        <p:grpSp>
          <p:nvGrpSpPr>
            <p:cNvPr id="103" name="群組 102"/>
            <p:cNvGrpSpPr/>
            <p:nvPr/>
          </p:nvGrpSpPr>
          <p:grpSpPr>
            <a:xfrm>
              <a:off x="2721277" y="2902207"/>
              <a:ext cx="3221478" cy="3079002"/>
              <a:chOff x="2721277" y="2902207"/>
              <a:chExt cx="3221478" cy="3079002"/>
            </a:xfrm>
          </p:grpSpPr>
          <p:pic>
            <p:nvPicPr>
              <p:cNvPr id="107" name="圖片 10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1277" y="2902207"/>
                <a:ext cx="3046247" cy="3079002"/>
              </a:xfrm>
              <a:prstGeom prst="rect">
                <a:avLst/>
              </a:prstGeom>
            </p:spPr>
          </p:pic>
          <p:sp>
            <p:nvSpPr>
              <p:cNvPr id="108" name="文字方塊 107"/>
              <p:cNvSpPr txBox="1"/>
              <p:nvPr/>
            </p:nvSpPr>
            <p:spPr>
              <a:xfrm>
                <a:off x="3004858" y="3185762"/>
                <a:ext cx="20092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D3BF8F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Capital City</a:t>
                </a:r>
                <a:endParaRPr lang="zh-TW" altLang="en-US" sz="2000" dirty="0">
                  <a:solidFill>
                    <a:srgbClr val="D3BF8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  <p:grpSp>
            <p:nvGrpSpPr>
              <p:cNvPr id="109" name="群組 108"/>
              <p:cNvGrpSpPr/>
              <p:nvPr/>
            </p:nvGrpSpPr>
            <p:grpSpPr>
              <a:xfrm>
                <a:off x="2995333" y="3747351"/>
                <a:ext cx="2947422" cy="1948365"/>
                <a:chOff x="2995333" y="3747351"/>
                <a:chExt cx="2947422" cy="1948365"/>
              </a:xfrm>
            </p:grpSpPr>
            <p:grpSp>
              <p:nvGrpSpPr>
                <p:cNvPr id="110" name="群組 109"/>
                <p:cNvGrpSpPr/>
                <p:nvPr/>
              </p:nvGrpSpPr>
              <p:grpSpPr>
                <a:xfrm>
                  <a:off x="3004858" y="3747351"/>
                  <a:ext cx="2656291" cy="559195"/>
                  <a:chOff x="3004858" y="3747351"/>
                  <a:chExt cx="2656291" cy="559195"/>
                </a:xfrm>
              </p:grpSpPr>
              <p:pic>
                <p:nvPicPr>
                  <p:cNvPr id="117" name="圖片 116">
                    <a:hlinkClick r:id="rId4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04858" y="3747351"/>
                    <a:ext cx="2549917" cy="559195"/>
                  </a:xfrm>
                  <a:prstGeom prst="rect">
                    <a:avLst/>
                  </a:prstGeom>
                </p:spPr>
              </p:pic>
              <p:sp>
                <p:nvSpPr>
                  <p:cNvPr id="118" name="文字方塊 117">
                    <a:hlinkClick r:id="rId4" action="ppaction://hlinksldjump"/>
                  </p:cNvPr>
                  <p:cNvSpPr txBox="1"/>
                  <p:nvPr/>
                </p:nvSpPr>
                <p:spPr>
                  <a:xfrm>
                    <a:off x="3651902" y="3831652"/>
                    <a:ext cx="200924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2000" b="1" dirty="0" smtClean="0">
                        <a:solidFill>
                          <a:prstClr val="black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微軟正黑體 Light" panose="020B0304030504040204" pitchFamily="34" charset="-120"/>
                      </a:rPr>
                      <a:t>國王城堡</a:t>
                    </a:r>
                    <a:endParaRPr lang="zh-TW" altLang="en-US" sz="2000" b="1" dirty="0">
                      <a:solidFill>
                        <a:prstClr val="black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微軟正黑體 Light" panose="020B0304030504040204" pitchFamily="34" charset="-120"/>
                    </a:endParaRPr>
                  </a:p>
                </p:txBody>
              </p:sp>
            </p:grpSp>
            <p:grpSp>
              <p:nvGrpSpPr>
                <p:cNvPr id="111" name="群組 110"/>
                <p:cNvGrpSpPr/>
                <p:nvPr/>
              </p:nvGrpSpPr>
              <p:grpSpPr>
                <a:xfrm>
                  <a:off x="2995333" y="4430997"/>
                  <a:ext cx="2943072" cy="559195"/>
                  <a:chOff x="2995333" y="4430997"/>
                  <a:chExt cx="2943072" cy="559195"/>
                </a:xfrm>
              </p:grpSpPr>
              <p:pic>
                <p:nvPicPr>
                  <p:cNvPr id="115" name="圖片 114">
                    <a:hlinkClick r:id="rId6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95333" y="4430997"/>
                    <a:ext cx="2549917" cy="559195"/>
                  </a:xfrm>
                  <a:prstGeom prst="rect">
                    <a:avLst/>
                  </a:prstGeom>
                </p:spPr>
              </p:pic>
              <p:sp>
                <p:nvSpPr>
                  <p:cNvPr id="116" name="文字方塊 115">
                    <a:hlinkClick r:id="rId6" action="ppaction://hlinksldjump"/>
                  </p:cNvPr>
                  <p:cNvSpPr txBox="1"/>
                  <p:nvPr/>
                </p:nvSpPr>
                <p:spPr>
                  <a:xfrm>
                    <a:off x="3929158" y="4523354"/>
                    <a:ext cx="200924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2000" b="1" dirty="0" smtClean="0">
                        <a:solidFill>
                          <a:prstClr val="black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微軟正黑體 Light" panose="020B0304030504040204" pitchFamily="34" charset="-120"/>
                      </a:rPr>
                      <a:t>教 堂</a:t>
                    </a:r>
                    <a:endParaRPr lang="zh-TW" altLang="en-US" sz="2000" b="1" dirty="0">
                      <a:solidFill>
                        <a:prstClr val="black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微軟正黑體 Light" panose="020B0304030504040204" pitchFamily="34" charset="-120"/>
                    </a:endParaRPr>
                  </a:p>
                </p:txBody>
              </p:sp>
            </p:grpSp>
            <p:grpSp>
              <p:nvGrpSpPr>
                <p:cNvPr id="112" name="群組 111"/>
                <p:cNvGrpSpPr/>
                <p:nvPr/>
              </p:nvGrpSpPr>
              <p:grpSpPr>
                <a:xfrm>
                  <a:off x="3004858" y="5136521"/>
                  <a:ext cx="2937897" cy="559195"/>
                  <a:chOff x="3004858" y="5136521"/>
                  <a:chExt cx="2937897" cy="559195"/>
                </a:xfrm>
              </p:grpSpPr>
              <p:pic>
                <p:nvPicPr>
                  <p:cNvPr id="113" name="圖片 112">
                    <a:hlinkClick r:id="rId7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04858" y="5136521"/>
                    <a:ext cx="2549917" cy="559195"/>
                  </a:xfrm>
                  <a:prstGeom prst="rect">
                    <a:avLst/>
                  </a:prstGeom>
                </p:spPr>
              </p:pic>
              <p:sp>
                <p:nvSpPr>
                  <p:cNvPr id="114" name="文字方塊 113">
                    <a:hlinkClick r:id="rId7" action="ppaction://hlinksldjump"/>
                  </p:cNvPr>
                  <p:cNvSpPr txBox="1"/>
                  <p:nvPr/>
                </p:nvSpPr>
                <p:spPr>
                  <a:xfrm>
                    <a:off x="3933508" y="5216063"/>
                    <a:ext cx="200924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2000" b="1" dirty="0" smtClean="0">
                        <a:solidFill>
                          <a:prstClr val="black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微軟正黑體 Light" panose="020B0304030504040204" pitchFamily="34" charset="-120"/>
                      </a:rPr>
                      <a:t>酒 吧</a:t>
                    </a:r>
                    <a:endParaRPr lang="zh-TW" altLang="en-US" sz="2000" b="1" dirty="0">
                      <a:solidFill>
                        <a:prstClr val="black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微軟正黑體 Light" panose="020B0304030504040204" pitchFamily="34" charset="-120"/>
                    </a:endParaRPr>
                  </a:p>
                </p:txBody>
              </p:sp>
            </p:grpSp>
          </p:grpSp>
        </p:grpSp>
        <p:sp>
          <p:nvSpPr>
            <p:cNvPr id="104" name="Rectangle 29">
              <a:hlinkClick r:id="rId8" action="ppaction://hlinksldjump"/>
            </p:cNvPr>
            <p:cNvSpPr/>
            <p:nvPr/>
          </p:nvSpPr>
          <p:spPr>
            <a:xfrm>
              <a:off x="3688931" y="5200773"/>
              <a:ext cx="1140582" cy="430689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31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5" name="Rectangle 29">
              <a:hlinkClick r:id="rId9" action="ppaction://hlinksldjump"/>
            </p:cNvPr>
            <p:cNvSpPr/>
            <p:nvPr/>
          </p:nvSpPr>
          <p:spPr>
            <a:xfrm>
              <a:off x="3701465" y="4495249"/>
              <a:ext cx="1140582" cy="430689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31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Rectangle 29">
              <a:hlinkClick r:id="rId10" action="ppaction://hlinksldjump"/>
            </p:cNvPr>
            <p:cNvSpPr/>
            <p:nvPr/>
          </p:nvSpPr>
          <p:spPr>
            <a:xfrm>
              <a:off x="3688931" y="3820829"/>
              <a:ext cx="1140582" cy="430689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31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/>
              <a:t>Capital City Background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437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https://ladygilraen.files.wordpress.com/2013/05/the-bear-and-the-maiden-fair-3x07-game-of-thrones-34467205-4058-27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04841"/>
            <a:ext cx="6502408" cy="432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"/>
          <p:cNvSpPr/>
          <p:nvPr/>
        </p:nvSpPr>
        <p:spPr>
          <a:xfrm>
            <a:off x="228805" y="1316459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9">
            <a:hlinkClick r:id="" action="ppaction://noaction"/>
          </p:cNvPr>
          <p:cNvSpPr/>
          <p:nvPr/>
        </p:nvSpPr>
        <p:spPr>
          <a:xfrm>
            <a:off x="1992032" y="6632974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24" name="Rectangle 29">
            <a:hlinkClick r:id="" action="ppaction://noaction"/>
          </p:cNvPr>
          <p:cNvSpPr/>
          <p:nvPr/>
        </p:nvSpPr>
        <p:spPr>
          <a:xfrm>
            <a:off x="2982143" y="6632974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25" name="Rectangle 29">
            <a:hlinkClick r:id="" action="ppaction://noaction"/>
          </p:cNvPr>
          <p:cNvSpPr/>
          <p:nvPr/>
        </p:nvSpPr>
        <p:spPr>
          <a:xfrm>
            <a:off x="3972253" y="6632974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26" name="Rectangle 29">
            <a:hlinkClick r:id="" action="ppaction://noaction"/>
          </p:cNvPr>
          <p:cNvSpPr/>
          <p:nvPr/>
        </p:nvSpPr>
        <p:spPr>
          <a:xfrm>
            <a:off x="1001923" y="6632974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27" name="Rectangle 29">
            <a:hlinkClick r:id="" action="ppaction://noaction"/>
          </p:cNvPr>
          <p:cNvSpPr/>
          <p:nvPr/>
        </p:nvSpPr>
        <p:spPr>
          <a:xfrm>
            <a:off x="11813" y="6632974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280320" y="1338366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31" name="Group 3"/>
          <p:cNvGrpSpPr/>
          <p:nvPr/>
        </p:nvGrpSpPr>
        <p:grpSpPr>
          <a:xfrm>
            <a:off x="5765416" y="1332537"/>
            <a:ext cx="1000132" cy="186172"/>
            <a:chOff x="3571868" y="1214422"/>
            <a:chExt cx="1000132" cy="186172"/>
          </a:xfrm>
        </p:grpSpPr>
        <p:sp>
          <p:nvSpPr>
            <p:cNvPr id="32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3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40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38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7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字方塊 42"/>
          <p:cNvSpPr txBox="1"/>
          <p:nvPr/>
        </p:nvSpPr>
        <p:spPr>
          <a:xfrm>
            <a:off x="7008193" y="1351807"/>
            <a:ext cx="1829867" cy="21698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晉見</a:t>
            </a:r>
            <a:r>
              <a:rPr lang="zh-TW" altLang="en-US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國王</a:t>
            </a:r>
            <a:r>
              <a:rPr lang="en-US" altLang="zh-TW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b="1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將會從設定好的事件中隨機抽出一個實現，內容有好有壞</a:t>
            </a:r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11" y="1748199"/>
            <a:ext cx="1089099" cy="108909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59" y="3780573"/>
            <a:ext cx="1089099" cy="1089099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61" y="2280593"/>
            <a:ext cx="1089099" cy="1089099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67" y="3780573"/>
            <a:ext cx="1089099" cy="1089099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61" y="2280592"/>
            <a:ext cx="1089099" cy="1089099"/>
          </a:xfrm>
          <a:prstGeom prst="rect">
            <a:avLst/>
          </a:prstGeom>
        </p:spPr>
      </p:pic>
      <p:sp>
        <p:nvSpPr>
          <p:cNvPr id="49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Castle</a:t>
            </a:r>
            <a:endParaRPr lang="zh-TW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4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-0.09288 0.0787 L -0.05174 0.29745 L 0.06128 0.29352 L 0.09514 0.08055 L 0.00538 0.00532 L -0.09393 0.075 L -0.05174 0.29537 " pathEditMode="relative" rAng="0" ptsTypes="AAAAAAAA">
                                      <p:cBhvr>
                                        <p:cTn id="6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5185E-6 L 0.12135 -0.08055 L 0.24583 0.00209 L 0.2026 0.2507 L 0.05086 0.24815 L -0.0033 0.01065 L 0.11996 -0.08472 L 0.25156 0.00209 " pathEditMode="relative" rAng="0" ptsTypes="AAAAAAAA">
                                      <p:cBhvr>
                                        <p:cTn id="8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13" y="82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11614 -0.00209 L 0.14895 -0.22732 L 0.05486 -0.29491 L -0.03907 -0.21621 " pathEditMode="relative" rAng="0" ptsTypes="AAAAA">
                                      <p:cBhvr>
                                        <p:cTn id="10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185 L -0.04167 0.22615 L -0.16823 0.22013 L -0.21406 4.81481E-6 L -0.10608 -0.07801 L 0.00191 -0.00371 L -0.04045 0.22013 " pathEditMode="relative" rAng="0" ptsTypes="AAAAAAA">
                                      <p:cBhvr>
                                        <p:cTn id="12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722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0.03281 -0.21598 L -0.05278 -0.28912 L -0.15729 -0.20834 L -0.11198 0.00763 L -0.00642 0.00763 L 0.03281 -0.21783 L -0.05799 -0.29283 " pathEditMode="relative" rAng="0" ptsTypes="AAAAAAAA">
                                      <p:cBhvr>
                                        <p:cTn id="14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6" descr="https://ladygilraen.files.wordpress.com/2013/05/the-bear-and-the-maiden-fair-3x07-game-of-thrones-34467205-4058-27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8" y="1734263"/>
            <a:ext cx="6502408" cy="432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Rounded Rectangle 2"/>
          <p:cNvSpPr/>
          <p:nvPr/>
        </p:nvSpPr>
        <p:spPr>
          <a:xfrm>
            <a:off x="200005" y="1445881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0" name="Rectangle 29">
            <a:hlinkClick r:id="" action="ppaction://noaction"/>
          </p:cNvPr>
          <p:cNvSpPr/>
          <p:nvPr/>
        </p:nvSpPr>
        <p:spPr>
          <a:xfrm>
            <a:off x="1965660" y="6615045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71" name="Rectangle 29">
            <a:hlinkClick r:id="" action="ppaction://noaction"/>
          </p:cNvPr>
          <p:cNvSpPr/>
          <p:nvPr/>
        </p:nvSpPr>
        <p:spPr>
          <a:xfrm>
            <a:off x="2955771" y="6615045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175" name="Rectangle 29">
            <a:hlinkClick r:id="" action="ppaction://noaction"/>
          </p:cNvPr>
          <p:cNvSpPr/>
          <p:nvPr/>
        </p:nvSpPr>
        <p:spPr>
          <a:xfrm>
            <a:off x="3945881" y="6615045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77" name="Rectangle 29">
            <a:hlinkClick r:id="" action="ppaction://noaction"/>
          </p:cNvPr>
          <p:cNvSpPr/>
          <p:nvPr/>
        </p:nvSpPr>
        <p:spPr>
          <a:xfrm>
            <a:off x="975551" y="6615045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179" name="Rectangle 29">
            <a:hlinkClick r:id="" action="ppaction://noaction"/>
          </p:cNvPr>
          <p:cNvSpPr/>
          <p:nvPr/>
        </p:nvSpPr>
        <p:spPr>
          <a:xfrm>
            <a:off x="-14559" y="6615045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82" name="TextBox 16"/>
          <p:cNvSpPr txBox="1"/>
          <p:nvPr/>
        </p:nvSpPr>
        <p:spPr>
          <a:xfrm>
            <a:off x="251520" y="1467788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183" name="Group 3"/>
          <p:cNvGrpSpPr/>
          <p:nvPr/>
        </p:nvGrpSpPr>
        <p:grpSpPr>
          <a:xfrm>
            <a:off x="5736616" y="1461959"/>
            <a:ext cx="1000132" cy="186172"/>
            <a:chOff x="3571868" y="1214422"/>
            <a:chExt cx="1000132" cy="186172"/>
          </a:xfrm>
        </p:grpSpPr>
        <p:sp>
          <p:nvSpPr>
            <p:cNvPr id="184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85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7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92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8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90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89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圖片 1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11" y="1877621"/>
            <a:ext cx="1089099" cy="1089099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9" y="3909995"/>
            <a:ext cx="1089099" cy="1089099"/>
          </a:xfrm>
          <a:prstGeom prst="rect">
            <a:avLst/>
          </a:prstGeom>
        </p:spPr>
      </p:pic>
      <p:pic>
        <p:nvPicPr>
          <p:cNvPr id="197" name="圖片 1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61" y="2410015"/>
            <a:ext cx="1089099" cy="1089099"/>
          </a:xfrm>
          <a:prstGeom prst="rect">
            <a:avLst/>
          </a:prstGeom>
        </p:spPr>
      </p:pic>
      <p:pic>
        <p:nvPicPr>
          <p:cNvPr id="198" name="圖片 1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67" y="3909995"/>
            <a:ext cx="1089099" cy="1089099"/>
          </a:xfrm>
          <a:prstGeom prst="rect">
            <a:avLst/>
          </a:prstGeom>
        </p:spPr>
      </p:pic>
      <p:pic>
        <p:nvPicPr>
          <p:cNvPr id="199" name="圖片 1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61" y="2410014"/>
            <a:ext cx="1089099" cy="1089099"/>
          </a:xfrm>
          <a:prstGeom prst="rect">
            <a:avLst/>
          </a:prstGeom>
        </p:spPr>
      </p:pic>
      <p:sp>
        <p:nvSpPr>
          <p:cNvPr id="200" name="Rectangle 29">
            <a:hlinkClick r:id="rId4" action="ppaction://hlinksldjump"/>
          </p:cNvPr>
          <p:cNvSpPr/>
          <p:nvPr/>
        </p:nvSpPr>
        <p:spPr>
          <a:xfrm>
            <a:off x="2646511" y="3879880"/>
            <a:ext cx="707960" cy="1106335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1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Castle</a:t>
            </a:r>
            <a:endParaRPr lang="zh-TW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409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6" descr="https://ladygilraen.files.wordpress.com/2013/05/the-bear-and-the-maiden-fair-3x07-game-of-thrones-34467205-4058-27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5" y="1706313"/>
            <a:ext cx="6502408" cy="432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2"/>
          <p:cNvSpPr/>
          <p:nvPr/>
        </p:nvSpPr>
        <p:spPr>
          <a:xfrm>
            <a:off x="179512" y="1417931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6" name="Rectangle 29">
            <a:hlinkClick r:id="" action="ppaction://noaction"/>
          </p:cNvPr>
          <p:cNvSpPr/>
          <p:nvPr/>
        </p:nvSpPr>
        <p:spPr>
          <a:xfrm>
            <a:off x="1980219" y="6632974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8" name="Rectangle 29">
            <a:hlinkClick r:id="" action="ppaction://noaction"/>
          </p:cNvPr>
          <p:cNvSpPr/>
          <p:nvPr/>
        </p:nvSpPr>
        <p:spPr>
          <a:xfrm>
            <a:off x="2970330" y="6632974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9" name="Rectangle 29">
            <a:hlinkClick r:id="" action="ppaction://noaction"/>
          </p:cNvPr>
          <p:cNvSpPr/>
          <p:nvPr/>
        </p:nvSpPr>
        <p:spPr>
          <a:xfrm>
            <a:off x="3960440" y="6632974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0" name="Rectangle 29">
            <a:hlinkClick r:id="" action="ppaction://noaction"/>
          </p:cNvPr>
          <p:cNvSpPr/>
          <p:nvPr/>
        </p:nvSpPr>
        <p:spPr>
          <a:xfrm>
            <a:off x="990110" y="6632974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3" name="Rectangle 29">
            <a:hlinkClick r:id="" action="ppaction://noaction"/>
          </p:cNvPr>
          <p:cNvSpPr/>
          <p:nvPr/>
        </p:nvSpPr>
        <p:spPr>
          <a:xfrm>
            <a:off x="0" y="6632974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231027" y="1439838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85" name="Group 3"/>
          <p:cNvGrpSpPr/>
          <p:nvPr/>
        </p:nvGrpSpPr>
        <p:grpSpPr>
          <a:xfrm>
            <a:off x="5716123" y="1434009"/>
            <a:ext cx="1000132" cy="186172"/>
            <a:chOff x="3571868" y="1214422"/>
            <a:chExt cx="1000132" cy="186172"/>
          </a:xfrm>
        </p:grpSpPr>
        <p:sp>
          <p:nvSpPr>
            <p:cNvPr id="8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9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9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9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文字方塊 95"/>
          <p:cNvSpPr txBox="1"/>
          <p:nvPr/>
        </p:nvSpPr>
        <p:spPr>
          <a:xfrm>
            <a:off x="2398375" y="5035117"/>
            <a:ext cx="18004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賞金牌：</a:t>
            </a:r>
            <a:endParaRPr lang="en-US" altLang="zh-TW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國王賜與你賞金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7" name="圖片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31" y="3869509"/>
            <a:ext cx="1080332" cy="1090429"/>
          </a:xfrm>
          <a:prstGeom prst="rect">
            <a:avLst/>
          </a:prstGeom>
        </p:spPr>
      </p:pic>
      <p:pic>
        <p:nvPicPr>
          <p:cNvPr id="98" name="圖片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18" y="1849671"/>
            <a:ext cx="1089099" cy="1089099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68" y="2382065"/>
            <a:ext cx="1089099" cy="1089099"/>
          </a:xfrm>
          <a:prstGeom prst="rect">
            <a:avLst/>
          </a:prstGeom>
        </p:spPr>
      </p:pic>
      <p:pic>
        <p:nvPicPr>
          <p:cNvPr id="101" name="圖片 1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68" y="2382064"/>
            <a:ext cx="1089099" cy="1089099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66" y="3882045"/>
            <a:ext cx="1089099" cy="1089099"/>
          </a:xfrm>
          <a:prstGeom prst="rect">
            <a:avLst/>
          </a:prstGeom>
        </p:spPr>
      </p:pic>
      <p:sp>
        <p:nvSpPr>
          <p:cNvPr id="104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Castle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99842" y="5445224"/>
            <a:ext cx="6238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OK</a:t>
            </a:r>
            <a:endParaRPr lang="zh-TW" alt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9" name="Rectangle 29">
            <a:hlinkClick r:id="rId5" action="ppaction://hlinksldjump"/>
          </p:cNvPr>
          <p:cNvSpPr/>
          <p:nvPr/>
        </p:nvSpPr>
        <p:spPr>
          <a:xfrm>
            <a:off x="6131101" y="5488608"/>
            <a:ext cx="559676" cy="43004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109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2"/>
          <p:cNvSpPr/>
          <p:nvPr/>
        </p:nvSpPr>
        <p:spPr>
          <a:xfrm>
            <a:off x="62370" y="1385919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8" name="Rectangle 29">
            <a:hlinkClick r:id="" action="ppaction://noaction"/>
          </p:cNvPr>
          <p:cNvSpPr/>
          <p:nvPr/>
        </p:nvSpPr>
        <p:spPr>
          <a:xfrm>
            <a:off x="1979925" y="6616685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9" name="Rectangle 29">
            <a:hlinkClick r:id="" action="ppaction://noaction"/>
          </p:cNvPr>
          <p:cNvSpPr/>
          <p:nvPr/>
        </p:nvSpPr>
        <p:spPr>
          <a:xfrm>
            <a:off x="2970036" y="6616685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90" name="Rectangle 29">
            <a:hlinkClick r:id="" action="ppaction://noaction"/>
          </p:cNvPr>
          <p:cNvSpPr/>
          <p:nvPr/>
        </p:nvSpPr>
        <p:spPr>
          <a:xfrm>
            <a:off x="3960146" y="6616685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1" name="Rectangle 29">
            <a:hlinkClick r:id="" action="ppaction://noaction"/>
          </p:cNvPr>
          <p:cNvSpPr/>
          <p:nvPr/>
        </p:nvSpPr>
        <p:spPr>
          <a:xfrm>
            <a:off x="989816" y="6616685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92" name="Rectangle 29">
            <a:hlinkClick r:id="" action="ppaction://noaction"/>
          </p:cNvPr>
          <p:cNvSpPr/>
          <p:nvPr/>
        </p:nvSpPr>
        <p:spPr>
          <a:xfrm>
            <a:off x="-294" y="6616685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3" name="TextBox 16"/>
          <p:cNvSpPr txBox="1"/>
          <p:nvPr/>
        </p:nvSpPr>
        <p:spPr>
          <a:xfrm>
            <a:off x="113885" y="1407826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94" name="Group 3"/>
          <p:cNvGrpSpPr/>
          <p:nvPr/>
        </p:nvGrpSpPr>
        <p:grpSpPr>
          <a:xfrm>
            <a:off x="5598981" y="1401997"/>
            <a:ext cx="1000132" cy="186172"/>
            <a:chOff x="3571868" y="1214422"/>
            <a:chExt cx="1000132" cy="186172"/>
          </a:xfrm>
        </p:grpSpPr>
        <p:sp>
          <p:nvSpPr>
            <p:cNvPr id="95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6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0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0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0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矩形 105"/>
          <p:cNvSpPr/>
          <p:nvPr/>
        </p:nvSpPr>
        <p:spPr>
          <a:xfrm>
            <a:off x="116799" y="1696158"/>
            <a:ext cx="6569264" cy="4313409"/>
          </a:xfrm>
          <a:prstGeom prst="rect">
            <a:avLst/>
          </a:prstGeom>
          <a:blipFill dpi="0" rotWithShape="1">
            <a:blip r:embed="rId2">
              <a:alphaModFix amt="8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6923495" y="1401996"/>
            <a:ext cx="2068310" cy="25853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教堂祈福</a:t>
            </a:r>
            <a:r>
              <a:rPr lang="en-US" altLang="zh-TW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b="1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將會從設定好的事件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主要強調天災人禍的事件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中隨機抽出一個實現，內容有好有壞</a:t>
            </a:r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8" name="圖片 1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37" y="2528303"/>
            <a:ext cx="1089099" cy="1089099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644" y="1792814"/>
            <a:ext cx="1089099" cy="1089099"/>
          </a:xfrm>
          <a:prstGeom prst="rect">
            <a:avLst/>
          </a:prstGeom>
        </p:spPr>
      </p:pic>
      <p:pic>
        <p:nvPicPr>
          <p:cNvPr id="121" name="圖片 1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43" y="2528302"/>
            <a:ext cx="1089099" cy="1089099"/>
          </a:xfrm>
          <a:prstGeom prst="rect">
            <a:avLst/>
          </a:prstGeom>
        </p:spPr>
      </p:pic>
      <p:pic>
        <p:nvPicPr>
          <p:cNvPr id="122" name="圖片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36" y="3738493"/>
            <a:ext cx="1089099" cy="1089099"/>
          </a:xfrm>
          <a:prstGeom prst="rect">
            <a:avLst/>
          </a:prstGeom>
        </p:spPr>
      </p:pic>
      <p:sp>
        <p:nvSpPr>
          <p:cNvPr id="124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Church</a:t>
            </a:r>
            <a:endParaRPr lang="zh-TW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4057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11215 0.12199 L 0.00677 0.29653 L 0.11823 0.1088 L 0.00799 -1.11111E-6 L -0.11007 0.12199 L 0.01111 0.30602 L 0.11823 0.10695 " pathEditMode="relative" rAng="0" ptsTypes="AAAAAAAA">
                                      <p:cBhvr>
                                        <p:cTn id="6" dur="4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1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0.11441 -0.10416 L 0.23333 0.01297 L 0.11962 0.19537 L 2.77778E-7 0.01482 L 0.11285 -0.10578 " pathEditMode="relative" rAng="0" ptsTypes="AAAAAA">
                                      <p:cBhvr>
                                        <p:cTn id="8" dur="4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44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10886 0.18425 L -0.23073 0.00949 L -0.11424 -0.1088 L 0.00607 -0.00741 L -0.10886 0.18217 L -0.22709 -0.00371 " pathEditMode="relative" rAng="0" ptsTypes="AAAAAAA">
                                      <p:cBhvr>
                                        <p:cTn id="10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3" y="37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08768 -0.18033 L 0.00105 -0.28727 L 0.08976 -0.16898 L 5E-6 2.96296E-6 Z " pathEditMode="relative" rAng="0" ptsTypes="AAAAA">
                                      <p:cBhvr>
                                        <p:cTn id="12" dur="4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2"/>
          <p:cNvSpPr/>
          <p:nvPr/>
        </p:nvSpPr>
        <p:spPr>
          <a:xfrm>
            <a:off x="154034" y="1424433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5" name="Rectangle 29">
            <a:hlinkClick r:id="" action="ppaction://noaction"/>
          </p:cNvPr>
          <p:cNvSpPr/>
          <p:nvPr/>
        </p:nvSpPr>
        <p:spPr>
          <a:xfrm>
            <a:off x="1992044" y="6606997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06" name="Rectangle 29">
            <a:hlinkClick r:id="" action="ppaction://noaction"/>
          </p:cNvPr>
          <p:cNvSpPr/>
          <p:nvPr/>
        </p:nvSpPr>
        <p:spPr>
          <a:xfrm>
            <a:off x="2982155" y="6606997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108" name="Rectangle 29">
            <a:hlinkClick r:id="" action="ppaction://noaction"/>
          </p:cNvPr>
          <p:cNvSpPr/>
          <p:nvPr/>
        </p:nvSpPr>
        <p:spPr>
          <a:xfrm>
            <a:off x="3972265" y="6606997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17" name="Rectangle 29">
            <a:hlinkClick r:id="" action="ppaction://noaction"/>
          </p:cNvPr>
          <p:cNvSpPr/>
          <p:nvPr/>
        </p:nvSpPr>
        <p:spPr>
          <a:xfrm>
            <a:off x="1001935" y="6606997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118" name="Rectangle 29">
            <a:hlinkClick r:id="" action="ppaction://noaction"/>
          </p:cNvPr>
          <p:cNvSpPr/>
          <p:nvPr/>
        </p:nvSpPr>
        <p:spPr>
          <a:xfrm>
            <a:off x="11825" y="6606997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20" name="TextBox 16"/>
          <p:cNvSpPr txBox="1"/>
          <p:nvPr/>
        </p:nvSpPr>
        <p:spPr>
          <a:xfrm>
            <a:off x="205549" y="1446340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121" name="Group 3"/>
          <p:cNvGrpSpPr/>
          <p:nvPr/>
        </p:nvGrpSpPr>
        <p:grpSpPr>
          <a:xfrm>
            <a:off x="5690645" y="1440511"/>
            <a:ext cx="1000132" cy="186172"/>
            <a:chOff x="3571868" y="1214422"/>
            <a:chExt cx="1000132" cy="186172"/>
          </a:xfrm>
        </p:grpSpPr>
        <p:sp>
          <p:nvSpPr>
            <p:cNvPr id="123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4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31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7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9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8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矩形 132"/>
          <p:cNvSpPr/>
          <p:nvPr/>
        </p:nvSpPr>
        <p:spPr>
          <a:xfrm>
            <a:off x="208463" y="1734672"/>
            <a:ext cx="6569264" cy="4313409"/>
          </a:xfrm>
          <a:prstGeom prst="rect">
            <a:avLst/>
          </a:prstGeom>
          <a:blipFill dpi="0" rotWithShape="1">
            <a:blip r:embed="rId2">
              <a:alphaModFix amt="8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134" name="圖片 1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01" y="2566817"/>
            <a:ext cx="1089099" cy="1089099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308" y="1831328"/>
            <a:ext cx="1089099" cy="1089099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07" y="2566816"/>
            <a:ext cx="1089099" cy="1089099"/>
          </a:xfrm>
          <a:prstGeom prst="rect">
            <a:avLst/>
          </a:prstGeom>
        </p:spPr>
      </p:pic>
      <p:pic>
        <p:nvPicPr>
          <p:cNvPr id="137" name="圖片 1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700" y="3777007"/>
            <a:ext cx="1089099" cy="1089099"/>
          </a:xfrm>
          <a:prstGeom prst="rect">
            <a:avLst/>
          </a:prstGeom>
        </p:spPr>
      </p:pic>
      <p:sp>
        <p:nvSpPr>
          <p:cNvPr id="138" name="Rectangle 29">
            <a:hlinkClick r:id="rId4" action="ppaction://hlinksldjump"/>
          </p:cNvPr>
          <p:cNvSpPr/>
          <p:nvPr/>
        </p:nvSpPr>
        <p:spPr>
          <a:xfrm>
            <a:off x="4291573" y="2549580"/>
            <a:ext cx="688865" cy="1106335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9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Church</a:t>
            </a:r>
            <a:endParaRPr lang="zh-TW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6291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2"/>
          <p:cNvSpPr/>
          <p:nvPr/>
        </p:nvSpPr>
        <p:spPr>
          <a:xfrm>
            <a:off x="154034" y="1397138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08463" y="1707377"/>
            <a:ext cx="6569264" cy="4313409"/>
          </a:xfrm>
          <a:prstGeom prst="rect">
            <a:avLst/>
          </a:prstGeom>
          <a:blipFill dpi="0" rotWithShape="1">
            <a:blip r:embed="rId2">
              <a:alphaModFix amt="8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TextBox 16"/>
          <p:cNvSpPr txBox="1"/>
          <p:nvPr/>
        </p:nvSpPr>
        <p:spPr>
          <a:xfrm>
            <a:off x="205549" y="1419045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67" name="Group 3"/>
          <p:cNvGrpSpPr/>
          <p:nvPr/>
        </p:nvGrpSpPr>
        <p:grpSpPr>
          <a:xfrm>
            <a:off x="5690645" y="1413216"/>
            <a:ext cx="1000132" cy="186172"/>
            <a:chOff x="3571868" y="1214422"/>
            <a:chExt cx="1000132" cy="186172"/>
          </a:xfrm>
        </p:grpSpPr>
        <p:sp>
          <p:nvSpPr>
            <p:cNvPr id="68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9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79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4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76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75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29">
            <a:hlinkClick r:id="" action="ppaction://noaction"/>
          </p:cNvPr>
          <p:cNvSpPr/>
          <p:nvPr/>
        </p:nvSpPr>
        <p:spPr>
          <a:xfrm>
            <a:off x="1980448" y="6596584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4" name="Rectangle 29">
            <a:hlinkClick r:id="" action="ppaction://noaction"/>
          </p:cNvPr>
          <p:cNvSpPr/>
          <p:nvPr/>
        </p:nvSpPr>
        <p:spPr>
          <a:xfrm>
            <a:off x="2970559" y="6596584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5" name="Rectangle 29">
            <a:hlinkClick r:id="" action="ppaction://noaction"/>
          </p:cNvPr>
          <p:cNvSpPr/>
          <p:nvPr/>
        </p:nvSpPr>
        <p:spPr>
          <a:xfrm>
            <a:off x="3960669" y="6596584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6" name="Rectangle 29">
            <a:hlinkClick r:id="" action="ppaction://noaction"/>
          </p:cNvPr>
          <p:cNvSpPr/>
          <p:nvPr/>
        </p:nvSpPr>
        <p:spPr>
          <a:xfrm>
            <a:off x="990339" y="6596584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7" name="Rectangle 29">
            <a:hlinkClick r:id="" action="ppaction://noaction"/>
          </p:cNvPr>
          <p:cNvSpPr/>
          <p:nvPr/>
        </p:nvSpPr>
        <p:spPr>
          <a:xfrm>
            <a:off x="229" y="6596584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88" name="圖片 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69" y="2443890"/>
            <a:ext cx="1334037" cy="1334037"/>
          </a:xfrm>
          <a:prstGeom prst="rect">
            <a:avLst/>
          </a:prstGeom>
        </p:spPr>
      </p:pic>
      <p:sp>
        <p:nvSpPr>
          <p:cNvPr id="89" name="文字方塊 88"/>
          <p:cNvSpPr txBox="1"/>
          <p:nvPr/>
        </p:nvSpPr>
        <p:spPr>
          <a:xfrm>
            <a:off x="4190842" y="3628621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落雷：</a:t>
            </a:r>
            <a:endParaRPr lang="en-US" altLang="zh-TW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落</a:t>
            </a:r>
            <a:r>
              <a:rPr lang="zh-TW" altLang="en-US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雷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降落至你的塔上</a:t>
            </a:r>
            <a:endParaRPr lang="en-US" altLang="zh-TW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，塔受到</a:t>
            </a:r>
            <a:r>
              <a:rPr lang="en-US" altLang="zh-TW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點傷害</a:t>
            </a:r>
            <a:endParaRPr lang="en-US" altLang="zh-TW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0" name="圖片 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01" y="2539522"/>
            <a:ext cx="1089099" cy="1089099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308" y="1804033"/>
            <a:ext cx="1089099" cy="1089099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700" y="3749712"/>
            <a:ext cx="1089099" cy="1089099"/>
          </a:xfrm>
          <a:prstGeom prst="rect">
            <a:avLst/>
          </a:prstGeom>
        </p:spPr>
      </p:pic>
      <p:sp>
        <p:nvSpPr>
          <p:cNvPr id="9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Church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9842" y="5445224"/>
            <a:ext cx="6238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OK</a:t>
            </a:r>
            <a:endParaRPr lang="zh-TW" alt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8" name="Rectangle 29">
            <a:hlinkClick r:id="rId5" action="ppaction://hlinksldjump"/>
          </p:cNvPr>
          <p:cNvSpPr/>
          <p:nvPr/>
        </p:nvSpPr>
        <p:spPr>
          <a:xfrm>
            <a:off x="6131101" y="5488608"/>
            <a:ext cx="559676" cy="43004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93408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2"/>
          <p:cNvSpPr/>
          <p:nvPr/>
        </p:nvSpPr>
        <p:spPr>
          <a:xfrm>
            <a:off x="154034" y="1410786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6" name="Rectangle 29">
            <a:hlinkClick r:id="" action="ppaction://noaction"/>
          </p:cNvPr>
          <p:cNvSpPr/>
          <p:nvPr/>
        </p:nvSpPr>
        <p:spPr>
          <a:xfrm>
            <a:off x="1972599" y="6611162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7" name="Rectangle 29">
            <a:hlinkClick r:id="" action="ppaction://noaction"/>
          </p:cNvPr>
          <p:cNvSpPr/>
          <p:nvPr/>
        </p:nvSpPr>
        <p:spPr>
          <a:xfrm>
            <a:off x="2962710" y="6611162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8" name="Rectangle 29">
            <a:hlinkClick r:id="" action="ppaction://noaction"/>
          </p:cNvPr>
          <p:cNvSpPr/>
          <p:nvPr/>
        </p:nvSpPr>
        <p:spPr>
          <a:xfrm>
            <a:off x="3952820" y="6611162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9" name="Rectangle 29">
            <a:hlinkClick r:id="" action="ppaction://noaction"/>
          </p:cNvPr>
          <p:cNvSpPr/>
          <p:nvPr/>
        </p:nvSpPr>
        <p:spPr>
          <a:xfrm>
            <a:off x="982490" y="6611162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0" name="Rectangle 29">
            <a:hlinkClick r:id="" action="ppaction://noaction"/>
          </p:cNvPr>
          <p:cNvSpPr/>
          <p:nvPr/>
        </p:nvSpPr>
        <p:spPr>
          <a:xfrm>
            <a:off x="-7620" y="6611162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2" name="TextBox 16"/>
          <p:cNvSpPr txBox="1"/>
          <p:nvPr/>
        </p:nvSpPr>
        <p:spPr>
          <a:xfrm>
            <a:off x="205549" y="1432693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74" name="Group 3"/>
          <p:cNvGrpSpPr/>
          <p:nvPr/>
        </p:nvGrpSpPr>
        <p:grpSpPr>
          <a:xfrm>
            <a:off x="5690645" y="1426864"/>
            <a:ext cx="1000132" cy="186172"/>
            <a:chOff x="3571868" y="1214422"/>
            <a:chExt cx="1000132" cy="186172"/>
          </a:xfrm>
        </p:grpSpPr>
        <p:sp>
          <p:nvSpPr>
            <p:cNvPr id="75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6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86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84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83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矩形 87"/>
          <p:cNvSpPr/>
          <p:nvPr/>
        </p:nvSpPr>
        <p:spPr>
          <a:xfrm>
            <a:off x="205549" y="1759756"/>
            <a:ext cx="6572786" cy="4273067"/>
          </a:xfrm>
          <a:prstGeom prst="rect">
            <a:avLst/>
          </a:prstGeom>
          <a:blipFill dpi="0" rotWithShape="1">
            <a:blip r:embed="rId2">
              <a:alphaModFix amt="9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9" name="圓角矩形 88"/>
          <p:cNvSpPr/>
          <p:nvPr/>
        </p:nvSpPr>
        <p:spPr>
          <a:xfrm>
            <a:off x="2322048" y="2708208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0" name="圓角矩形 89"/>
          <p:cNvSpPr/>
          <p:nvPr/>
        </p:nvSpPr>
        <p:spPr>
          <a:xfrm>
            <a:off x="2330072" y="3607227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1" name="圓角矩形 90"/>
          <p:cNvSpPr/>
          <p:nvPr/>
        </p:nvSpPr>
        <p:spPr>
          <a:xfrm>
            <a:off x="2322048" y="4506246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2855713" y="28289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條約簽署對象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2935053" y="3719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合約時效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2855713" y="46310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簽約及違約金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7018013" y="1410786"/>
            <a:ext cx="1896830" cy="34163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條約簽署</a:t>
            </a:r>
            <a:r>
              <a:rPr lang="en-US" altLang="zh-TW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b="1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派出使者的玩家可以選擇與哪一方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一次只能跟一個玩家簽約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簽署條約，並規定其合約時效及簽違約金。</a:t>
            </a: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0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Barroom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92" name="Rectangle 29">
            <a:hlinkClick r:id="rId4" action="ppaction://hlinksldjump"/>
          </p:cNvPr>
          <p:cNvSpPr/>
          <p:nvPr/>
        </p:nvSpPr>
        <p:spPr>
          <a:xfrm>
            <a:off x="2322048" y="2708208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3" name="Rectangle 29">
            <a:hlinkClick r:id="rId5" action="ppaction://hlinksldjump"/>
          </p:cNvPr>
          <p:cNvSpPr/>
          <p:nvPr/>
        </p:nvSpPr>
        <p:spPr>
          <a:xfrm>
            <a:off x="2322048" y="3607227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4" name="Rectangle 29">
            <a:hlinkClick r:id="rId6" action="ppaction://hlinksldjump"/>
          </p:cNvPr>
          <p:cNvSpPr/>
          <p:nvPr/>
        </p:nvSpPr>
        <p:spPr>
          <a:xfrm>
            <a:off x="2339260" y="4506246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869160"/>
            <a:ext cx="1060675" cy="1112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96136" y="5163848"/>
            <a:ext cx="6238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OK</a:t>
            </a:r>
            <a:endParaRPr lang="zh-TW" alt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" name="Rectangle 29">
            <a:hlinkClick r:id="rId8" action="ppaction://hlinksldjump"/>
          </p:cNvPr>
          <p:cNvSpPr/>
          <p:nvPr/>
        </p:nvSpPr>
        <p:spPr>
          <a:xfrm>
            <a:off x="5652120" y="4869160"/>
            <a:ext cx="1038657" cy="111259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" name="直線單箭頭接點 4"/>
          <p:cNvCxnSpPr>
            <a:stCxn id="34" idx="3"/>
          </p:cNvCxnSpPr>
          <p:nvPr/>
        </p:nvCxnSpPr>
        <p:spPr>
          <a:xfrm>
            <a:off x="6690777" y="5425458"/>
            <a:ext cx="40150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092280" y="5229200"/>
            <a:ext cx="110799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確認完畢</a:t>
            </a:r>
            <a:endParaRPr lang="en-US" altLang="zh-TW" dirty="0" smtClean="0"/>
          </a:p>
          <a:p>
            <a:r>
              <a:rPr lang="zh-TW" altLang="en-US" dirty="0" smtClean="0"/>
              <a:t>典籍簽屬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4993" y="5517232"/>
            <a:ext cx="1024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Cancel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9" name="Rectangle 29">
            <a:hlinkClick r:id="rId9" action="ppaction://hlinksldjump"/>
          </p:cNvPr>
          <p:cNvSpPr/>
          <p:nvPr/>
        </p:nvSpPr>
        <p:spPr>
          <a:xfrm>
            <a:off x="251520" y="5517232"/>
            <a:ext cx="1024639" cy="43004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9443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2005691"/>
            <a:ext cx="5400000" cy="3302879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20" name="Rounded Rectangle 2"/>
          <p:cNvSpPr/>
          <p:nvPr/>
        </p:nvSpPr>
        <p:spPr>
          <a:xfrm>
            <a:off x="1886490" y="3045865"/>
            <a:ext cx="2270482" cy="491079"/>
          </a:xfrm>
          <a:prstGeom prst="roundRect">
            <a:avLst>
              <a:gd name="adj" fmla="val 1978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0" y="318662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36831" y="3130608"/>
            <a:ext cx="220445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150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uccessful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150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onnection</a:t>
            </a:r>
            <a:endParaRPr lang="zh-TW" altLang="en-US" sz="1500" dirty="0">
              <a:solidFill>
                <a:prstClr val="black"/>
              </a:solidFill>
            </a:endParaRPr>
          </a:p>
        </p:txBody>
      </p:sp>
      <p:sp>
        <p:nvSpPr>
          <p:cNvPr id="21" name="Rectangle 17"/>
          <p:cNvSpPr>
            <a:spLocks/>
          </p:cNvSpPr>
          <p:nvPr/>
        </p:nvSpPr>
        <p:spPr>
          <a:xfrm>
            <a:off x="6131289" y="2042118"/>
            <a:ext cx="1772924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30488" y="2257794"/>
            <a:ext cx="1469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倘若成功連線便會進入遊戲大廳，並提示成功連線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72945" y="2783050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9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0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31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2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33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2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2"/>
          <p:cNvSpPr/>
          <p:nvPr/>
        </p:nvSpPr>
        <p:spPr>
          <a:xfrm>
            <a:off x="154034" y="1407016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4" name="Rectangle 29">
            <a:hlinkClick r:id="" action="ppaction://noaction"/>
          </p:cNvPr>
          <p:cNvSpPr/>
          <p:nvPr/>
        </p:nvSpPr>
        <p:spPr>
          <a:xfrm>
            <a:off x="1980071" y="6626776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5" name="Rectangle 29">
            <a:hlinkClick r:id="" action="ppaction://noaction"/>
          </p:cNvPr>
          <p:cNvSpPr/>
          <p:nvPr/>
        </p:nvSpPr>
        <p:spPr>
          <a:xfrm>
            <a:off x="2970182" y="6626776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6" name="Rectangle 29">
            <a:hlinkClick r:id="" action="ppaction://noaction"/>
          </p:cNvPr>
          <p:cNvSpPr/>
          <p:nvPr/>
        </p:nvSpPr>
        <p:spPr>
          <a:xfrm>
            <a:off x="3960292" y="6626776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7" name="Rectangle 29">
            <a:hlinkClick r:id="" action="ppaction://noaction"/>
          </p:cNvPr>
          <p:cNvSpPr/>
          <p:nvPr/>
        </p:nvSpPr>
        <p:spPr>
          <a:xfrm>
            <a:off x="989962" y="6626776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8" name="Rectangle 29">
            <a:hlinkClick r:id="" action="ppaction://noaction"/>
          </p:cNvPr>
          <p:cNvSpPr/>
          <p:nvPr/>
        </p:nvSpPr>
        <p:spPr>
          <a:xfrm>
            <a:off x="-148" y="6626776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9" name="TextBox 16"/>
          <p:cNvSpPr txBox="1"/>
          <p:nvPr/>
        </p:nvSpPr>
        <p:spPr>
          <a:xfrm>
            <a:off x="205549" y="1428923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70" name="Group 3"/>
          <p:cNvGrpSpPr/>
          <p:nvPr/>
        </p:nvGrpSpPr>
        <p:grpSpPr>
          <a:xfrm>
            <a:off x="5690645" y="1423094"/>
            <a:ext cx="1000132" cy="186172"/>
            <a:chOff x="3571868" y="1214422"/>
            <a:chExt cx="1000132" cy="186172"/>
          </a:xfrm>
        </p:grpSpPr>
        <p:sp>
          <p:nvSpPr>
            <p:cNvPr id="72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8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8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80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79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矩形 85"/>
          <p:cNvSpPr/>
          <p:nvPr/>
        </p:nvSpPr>
        <p:spPr>
          <a:xfrm>
            <a:off x="205549" y="1755986"/>
            <a:ext cx="6572786" cy="4273067"/>
          </a:xfrm>
          <a:prstGeom prst="rect">
            <a:avLst/>
          </a:prstGeom>
          <a:blipFill dpi="0" rotWithShape="1">
            <a:blip r:embed="rId2">
              <a:alphaModFix amt="9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7" name="圓角矩形 86"/>
          <p:cNvSpPr/>
          <p:nvPr/>
        </p:nvSpPr>
        <p:spPr>
          <a:xfrm>
            <a:off x="2322048" y="2704438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圓角矩形 87"/>
          <p:cNvSpPr/>
          <p:nvPr/>
        </p:nvSpPr>
        <p:spPr>
          <a:xfrm>
            <a:off x="2330072" y="3603457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9" name="圓角矩形 88"/>
          <p:cNvSpPr/>
          <p:nvPr/>
        </p:nvSpPr>
        <p:spPr>
          <a:xfrm>
            <a:off x="2322048" y="4502476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0" name="文字方塊 89">
            <a:hlinkClick r:id="rId4" action="ppaction://hlinksldjump"/>
          </p:cNvPr>
          <p:cNvSpPr txBox="1"/>
          <p:nvPr/>
        </p:nvSpPr>
        <p:spPr>
          <a:xfrm>
            <a:off x="3119092" y="282517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玩家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3104621" y="371401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玩家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3104622" y="460996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玩家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3" name="Rectangle 29">
            <a:hlinkClick r:id="rId5" action="ppaction://hlinksldjump"/>
          </p:cNvPr>
          <p:cNvSpPr/>
          <p:nvPr/>
        </p:nvSpPr>
        <p:spPr>
          <a:xfrm>
            <a:off x="2330072" y="2706058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4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Barroom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4067944" y="2998213"/>
            <a:ext cx="295232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020272" y="2708920"/>
            <a:ext cx="1925527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此時</a:t>
            </a:r>
            <a:r>
              <a:rPr lang="en-US" altLang="zh-TW" dirty="0" smtClean="0"/>
              <a:t>B</a:t>
            </a:r>
            <a:r>
              <a:rPr lang="zh-TW" altLang="en-US" dirty="0" smtClean="0"/>
              <a:t>玩家的畫面</a:t>
            </a:r>
            <a:endParaRPr lang="en-US" altLang="zh-TW" dirty="0" smtClean="0"/>
          </a:p>
          <a:p>
            <a:r>
              <a:rPr lang="zh-TW" altLang="en-US" dirty="0" smtClean="0"/>
              <a:t>會顯示通知。</a:t>
            </a:r>
            <a:endParaRPr lang="en-US" altLang="zh-TW" dirty="0" smtClean="0"/>
          </a:p>
          <a:p>
            <a:r>
              <a:rPr lang="zh-TW" altLang="en-US" dirty="0"/>
              <a:t>詳見</a:t>
            </a:r>
            <a:r>
              <a:rPr lang="zh-TW" altLang="en-US" dirty="0">
                <a:hlinkClick r:id="rId6" action="ppaction://hlinksldjump"/>
              </a:rPr>
              <a:t>此處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35" name="Rectangle 29">
            <a:hlinkClick r:id="rId5" action="ppaction://hlinksldjump"/>
          </p:cNvPr>
          <p:cNvSpPr/>
          <p:nvPr/>
        </p:nvSpPr>
        <p:spPr>
          <a:xfrm>
            <a:off x="2339752" y="3636778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29">
            <a:hlinkClick r:id="rId5" action="ppaction://hlinksldjump"/>
          </p:cNvPr>
          <p:cNvSpPr/>
          <p:nvPr/>
        </p:nvSpPr>
        <p:spPr>
          <a:xfrm>
            <a:off x="2339752" y="4509120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9255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2"/>
          <p:cNvSpPr/>
          <p:nvPr/>
        </p:nvSpPr>
        <p:spPr>
          <a:xfrm>
            <a:off x="154034" y="1424433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2" name="Rectangle 29">
            <a:hlinkClick r:id="" action="ppaction://noaction"/>
          </p:cNvPr>
          <p:cNvSpPr/>
          <p:nvPr/>
        </p:nvSpPr>
        <p:spPr>
          <a:xfrm>
            <a:off x="1982545" y="6616322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3" name="Rectangle 29">
            <a:hlinkClick r:id="" action="ppaction://noaction"/>
          </p:cNvPr>
          <p:cNvSpPr/>
          <p:nvPr/>
        </p:nvSpPr>
        <p:spPr>
          <a:xfrm>
            <a:off x="2972656" y="6616322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94" name="Rectangle 29">
            <a:hlinkClick r:id="" action="ppaction://noaction"/>
          </p:cNvPr>
          <p:cNvSpPr/>
          <p:nvPr/>
        </p:nvSpPr>
        <p:spPr>
          <a:xfrm>
            <a:off x="3962766" y="6616322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5" name="Rectangle 29">
            <a:hlinkClick r:id="" action="ppaction://noaction"/>
          </p:cNvPr>
          <p:cNvSpPr/>
          <p:nvPr/>
        </p:nvSpPr>
        <p:spPr>
          <a:xfrm>
            <a:off x="992436" y="6616322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96" name="Rectangle 29">
            <a:hlinkClick r:id="" action="ppaction://noaction"/>
          </p:cNvPr>
          <p:cNvSpPr/>
          <p:nvPr/>
        </p:nvSpPr>
        <p:spPr>
          <a:xfrm>
            <a:off x="2326" y="6616322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7" name="TextBox 16"/>
          <p:cNvSpPr txBox="1"/>
          <p:nvPr/>
        </p:nvSpPr>
        <p:spPr>
          <a:xfrm>
            <a:off x="205549" y="1446340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98" name="Group 3"/>
          <p:cNvGrpSpPr/>
          <p:nvPr/>
        </p:nvGrpSpPr>
        <p:grpSpPr>
          <a:xfrm>
            <a:off x="5690645" y="1440511"/>
            <a:ext cx="1000132" cy="186172"/>
            <a:chOff x="3571868" y="1214422"/>
            <a:chExt cx="1000132" cy="186172"/>
          </a:xfrm>
        </p:grpSpPr>
        <p:sp>
          <p:nvSpPr>
            <p:cNvPr id="99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0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07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05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04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/>
          <p:cNvSpPr/>
          <p:nvPr/>
        </p:nvSpPr>
        <p:spPr>
          <a:xfrm>
            <a:off x="205549" y="1773403"/>
            <a:ext cx="6572786" cy="4273067"/>
          </a:xfrm>
          <a:prstGeom prst="rect">
            <a:avLst/>
          </a:prstGeom>
          <a:blipFill dpi="0" rotWithShape="1">
            <a:blip r:embed="rId2">
              <a:alphaModFix amt="9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2322048" y="2721855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圓角矩形 110"/>
          <p:cNvSpPr/>
          <p:nvPr/>
        </p:nvSpPr>
        <p:spPr>
          <a:xfrm>
            <a:off x="2330072" y="3620874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圓角矩形 111"/>
          <p:cNvSpPr/>
          <p:nvPr/>
        </p:nvSpPr>
        <p:spPr>
          <a:xfrm>
            <a:off x="2322048" y="4519893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3075658" y="28425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一分鐘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3049348" y="37314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3049348" y="46273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十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7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Barroom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28" name="Rectangle 29">
            <a:hlinkClick r:id="rId4" action="ppaction://hlinksldjump"/>
          </p:cNvPr>
          <p:cNvSpPr/>
          <p:nvPr/>
        </p:nvSpPr>
        <p:spPr>
          <a:xfrm>
            <a:off x="2339752" y="4509120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9">
            <a:hlinkClick r:id="rId4" action="ppaction://hlinksldjump"/>
          </p:cNvPr>
          <p:cNvSpPr/>
          <p:nvPr/>
        </p:nvSpPr>
        <p:spPr>
          <a:xfrm>
            <a:off x="2330072" y="2706058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>
            <a:hlinkClick r:id="rId4" action="ppaction://hlinksldjump"/>
          </p:cNvPr>
          <p:cNvSpPr/>
          <p:nvPr/>
        </p:nvSpPr>
        <p:spPr>
          <a:xfrm>
            <a:off x="2339752" y="3636778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8384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2"/>
          <p:cNvSpPr/>
          <p:nvPr/>
        </p:nvSpPr>
        <p:spPr>
          <a:xfrm>
            <a:off x="226042" y="1438081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2" name="Rectangle 29">
            <a:hlinkClick r:id="" action="ppaction://noaction"/>
          </p:cNvPr>
          <p:cNvSpPr/>
          <p:nvPr/>
        </p:nvSpPr>
        <p:spPr>
          <a:xfrm>
            <a:off x="1987299" y="6614931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3" name="Rectangle 29">
            <a:hlinkClick r:id="" action="ppaction://noaction"/>
          </p:cNvPr>
          <p:cNvSpPr/>
          <p:nvPr/>
        </p:nvSpPr>
        <p:spPr>
          <a:xfrm>
            <a:off x="2977410" y="6614931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94" name="Rectangle 29">
            <a:hlinkClick r:id="" action="ppaction://noaction"/>
          </p:cNvPr>
          <p:cNvSpPr/>
          <p:nvPr/>
        </p:nvSpPr>
        <p:spPr>
          <a:xfrm>
            <a:off x="3967520" y="6614931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5" name="Rectangle 29">
            <a:hlinkClick r:id="" action="ppaction://noaction"/>
          </p:cNvPr>
          <p:cNvSpPr/>
          <p:nvPr/>
        </p:nvSpPr>
        <p:spPr>
          <a:xfrm>
            <a:off x="997190" y="6614931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96" name="Rectangle 29">
            <a:hlinkClick r:id="" action="ppaction://noaction"/>
          </p:cNvPr>
          <p:cNvSpPr/>
          <p:nvPr/>
        </p:nvSpPr>
        <p:spPr>
          <a:xfrm>
            <a:off x="7080" y="6614931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7" name="TextBox 16"/>
          <p:cNvSpPr txBox="1"/>
          <p:nvPr/>
        </p:nvSpPr>
        <p:spPr>
          <a:xfrm>
            <a:off x="277557" y="1459988"/>
            <a:ext cx="285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Clash of Tower</a:t>
            </a:r>
            <a:endParaRPr lang="en-US" sz="1200" dirty="0">
              <a:solidFill>
                <a:prstClr val="black"/>
              </a:solidFill>
            </a:endParaRPr>
          </a:p>
        </p:txBody>
      </p:sp>
      <p:grpSp>
        <p:nvGrpSpPr>
          <p:cNvPr id="98" name="Group 3"/>
          <p:cNvGrpSpPr/>
          <p:nvPr/>
        </p:nvGrpSpPr>
        <p:grpSpPr>
          <a:xfrm>
            <a:off x="5762653" y="1454159"/>
            <a:ext cx="1000132" cy="186172"/>
            <a:chOff x="3571868" y="1214422"/>
            <a:chExt cx="1000132" cy="186172"/>
          </a:xfrm>
        </p:grpSpPr>
        <p:sp>
          <p:nvSpPr>
            <p:cNvPr id="99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0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07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05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04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/>
          <p:cNvSpPr/>
          <p:nvPr/>
        </p:nvSpPr>
        <p:spPr>
          <a:xfrm>
            <a:off x="277557" y="1787051"/>
            <a:ext cx="6572786" cy="4273067"/>
          </a:xfrm>
          <a:prstGeom prst="rect">
            <a:avLst/>
          </a:prstGeom>
          <a:blipFill dpi="0" rotWithShape="1">
            <a:blip r:embed="rId2">
              <a:alphaModFix amt="9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2394056" y="2735503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圓角矩形 110"/>
          <p:cNvSpPr/>
          <p:nvPr/>
        </p:nvSpPr>
        <p:spPr>
          <a:xfrm>
            <a:off x="2402080" y="3634522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圓角矩形 111"/>
          <p:cNvSpPr/>
          <p:nvPr/>
        </p:nvSpPr>
        <p:spPr>
          <a:xfrm>
            <a:off x="2394056" y="4533541"/>
            <a:ext cx="2339788" cy="610813"/>
          </a:xfrm>
          <a:prstGeom prst="round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3237894" y="28562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1000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3237893" y="37509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1500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3237893" y="4654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000</a:t>
            </a:r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8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prstClr val="black"/>
                </a:solidFill>
              </a:rPr>
              <a:t>Barroom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28" name="Rectangle 29">
            <a:hlinkClick r:id="rId4" action="ppaction://hlinksldjump"/>
          </p:cNvPr>
          <p:cNvSpPr/>
          <p:nvPr/>
        </p:nvSpPr>
        <p:spPr>
          <a:xfrm>
            <a:off x="2330072" y="2706058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9">
            <a:hlinkClick r:id="rId4" action="ppaction://hlinksldjump"/>
          </p:cNvPr>
          <p:cNvSpPr/>
          <p:nvPr/>
        </p:nvSpPr>
        <p:spPr>
          <a:xfrm>
            <a:off x="2339752" y="3636778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>
            <a:hlinkClick r:id="rId4" action="ppaction://hlinksldjump"/>
          </p:cNvPr>
          <p:cNvSpPr/>
          <p:nvPr/>
        </p:nvSpPr>
        <p:spPr>
          <a:xfrm>
            <a:off x="2339260" y="4506246"/>
            <a:ext cx="2331764" cy="584310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3204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3"/>
          <p:cNvGrpSpPr/>
          <p:nvPr/>
        </p:nvGrpSpPr>
        <p:grpSpPr>
          <a:xfrm>
            <a:off x="5696104" y="1271081"/>
            <a:ext cx="1000132" cy="186172"/>
            <a:chOff x="3571868" y="1214422"/>
            <a:chExt cx="1000132" cy="186172"/>
          </a:xfrm>
        </p:grpSpPr>
        <p:sp>
          <p:nvSpPr>
            <p:cNvPr id="92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00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98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97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4"/>
          <p:cNvGrpSpPr/>
          <p:nvPr/>
        </p:nvGrpSpPr>
        <p:grpSpPr>
          <a:xfrm>
            <a:off x="215516" y="1271082"/>
            <a:ext cx="2962296" cy="276999"/>
            <a:chOff x="179512" y="768694"/>
            <a:chExt cx="2962296" cy="276999"/>
          </a:xfrm>
        </p:grpSpPr>
        <p:sp>
          <p:nvSpPr>
            <p:cNvPr id="103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05" name="Rectangle 29">
            <a:hlinkClick r:id="" action="ppaction://noaction"/>
          </p:cNvPr>
          <p:cNvSpPr/>
          <p:nvPr/>
        </p:nvSpPr>
        <p:spPr>
          <a:xfrm>
            <a:off x="1920797" y="6617358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left key drag</a:t>
            </a:r>
          </a:p>
        </p:txBody>
      </p:sp>
      <p:sp>
        <p:nvSpPr>
          <p:cNvPr id="106" name="Rectangle 29">
            <a:hlinkClick r:id="" action="ppaction://noaction"/>
          </p:cNvPr>
          <p:cNvSpPr/>
          <p:nvPr/>
        </p:nvSpPr>
        <p:spPr>
          <a:xfrm>
            <a:off x="2910908" y="6617358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Single right click</a:t>
            </a:r>
          </a:p>
        </p:txBody>
      </p:sp>
      <p:sp>
        <p:nvSpPr>
          <p:cNvPr id="107" name="Rectangle 29">
            <a:hlinkClick r:id="" action="ppaction://noaction"/>
          </p:cNvPr>
          <p:cNvSpPr/>
          <p:nvPr/>
        </p:nvSpPr>
        <p:spPr>
          <a:xfrm>
            <a:off x="3901018" y="6617358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mouse scroll</a:t>
            </a:r>
          </a:p>
        </p:txBody>
      </p:sp>
      <p:sp>
        <p:nvSpPr>
          <p:cNvPr id="108" name="Rectangle 29">
            <a:hlinkClick r:id="" action="ppaction://noaction"/>
          </p:cNvPr>
          <p:cNvSpPr/>
          <p:nvPr/>
        </p:nvSpPr>
        <p:spPr>
          <a:xfrm>
            <a:off x="930688" y="6617358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double left click</a:t>
            </a:r>
          </a:p>
        </p:txBody>
      </p:sp>
      <p:sp>
        <p:nvSpPr>
          <p:cNvPr id="109" name="Rectangle 29">
            <a:hlinkClick r:id="" action="ppaction://noaction"/>
          </p:cNvPr>
          <p:cNvSpPr/>
          <p:nvPr/>
        </p:nvSpPr>
        <p:spPr>
          <a:xfrm>
            <a:off x="25536" y="6586775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single left click</a:t>
            </a:r>
          </a:p>
        </p:txBody>
      </p:sp>
      <p:sp>
        <p:nvSpPr>
          <p:cNvPr id="110" name="Rounded Rectangle 2"/>
          <p:cNvSpPr/>
          <p:nvPr/>
        </p:nvSpPr>
        <p:spPr>
          <a:xfrm>
            <a:off x="107504" y="1271081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Rectangle 17"/>
          <p:cNvSpPr>
            <a:spLocks/>
          </p:cNvSpPr>
          <p:nvPr/>
        </p:nvSpPr>
        <p:spPr>
          <a:xfrm>
            <a:off x="179512" y="1559113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2" name="圖片 1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2" y="1562261"/>
            <a:ext cx="6505575" cy="4299005"/>
          </a:xfrm>
          <a:prstGeom prst="rect">
            <a:avLst/>
          </a:prstGeom>
        </p:spPr>
      </p:pic>
      <p:pic>
        <p:nvPicPr>
          <p:cNvPr id="113" name="圖片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9" y="4962134"/>
            <a:ext cx="6495239" cy="895238"/>
          </a:xfrm>
          <a:prstGeom prst="rect">
            <a:avLst/>
          </a:prstGeom>
        </p:spPr>
      </p:pic>
      <p:pic>
        <p:nvPicPr>
          <p:cNvPr id="114" name="圖片 1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3" y="5015498"/>
            <a:ext cx="761905" cy="838095"/>
          </a:xfrm>
          <a:prstGeom prst="rect">
            <a:avLst/>
          </a:prstGeom>
        </p:spPr>
      </p:pic>
      <p:pic>
        <p:nvPicPr>
          <p:cNvPr id="115" name="圖片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56" y="5015498"/>
            <a:ext cx="761905" cy="838095"/>
          </a:xfrm>
          <a:prstGeom prst="rect">
            <a:avLst/>
          </a:prstGeom>
        </p:spPr>
      </p:pic>
      <p:pic>
        <p:nvPicPr>
          <p:cNvPr id="116" name="圖片 1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76" y="5015498"/>
            <a:ext cx="761905" cy="838095"/>
          </a:xfrm>
          <a:prstGeom prst="rect">
            <a:avLst/>
          </a:prstGeom>
        </p:spPr>
      </p:pic>
      <p:pic>
        <p:nvPicPr>
          <p:cNvPr id="117" name="圖片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96" y="5015498"/>
            <a:ext cx="761905" cy="838095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00" y="5015498"/>
            <a:ext cx="761905" cy="838095"/>
          </a:xfrm>
          <a:prstGeom prst="rect">
            <a:avLst/>
          </a:prstGeom>
        </p:spPr>
      </p:pic>
      <p:pic>
        <p:nvPicPr>
          <p:cNvPr id="120" name="圖片 1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3" y="5015498"/>
            <a:ext cx="761905" cy="838095"/>
          </a:xfrm>
          <a:prstGeom prst="rect">
            <a:avLst/>
          </a:prstGeom>
        </p:spPr>
      </p:pic>
      <p:pic>
        <p:nvPicPr>
          <p:cNvPr id="121" name="圖片 1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00" y="5015498"/>
            <a:ext cx="761905" cy="838095"/>
          </a:xfrm>
          <a:prstGeom prst="rect">
            <a:avLst/>
          </a:prstGeom>
        </p:spPr>
      </p:pic>
      <p:pic>
        <p:nvPicPr>
          <p:cNvPr id="122" name="圖片 1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81" y="5087506"/>
            <a:ext cx="314046" cy="437761"/>
          </a:xfrm>
          <a:prstGeom prst="rect">
            <a:avLst/>
          </a:prstGeom>
        </p:spPr>
      </p:pic>
      <p:pic>
        <p:nvPicPr>
          <p:cNvPr id="123" name="圖片 1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64" y="5186243"/>
            <a:ext cx="522486" cy="333310"/>
          </a:xfrm>
          <a:prstGeom prst="rect">
            <a:avLst/>
          </a:prstGeom>
        </p:spPr>
      </p:pic>
      <p:pic>
        <p:nvPicPr>
          <p:cNvPr id="124" name="圖片 1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97" y="5161859"/>
            <a:ext cx="317200" cy="357694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15" y="5090861"/>
            <a:ext cx="576064" cy="637785"/>
          </a:xfrm>
          <a:prstGeom prst="rect">
            <a:avLst/>
          </a:prstGeom>
        </p:spPr>
      </p:pic>
      <p:pic>
        <p:nvPicPr>
          <p:cNvPr id="126" name="圖片 1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4" y="5087506"/>
            <a:ext cx="358000" cy="432583"/>
          </a:xfrm>
          <a:prstGeom prst="rect">
            <a:avLst/>
          </a:prstGeom>
        </p:spPr>
      </p:pic>
      <p:cxnSp>
        <p:nvCxnSpPr>
          <p:cNvPr id="128" name="直線接點 127"/>
          <p:cNvCxnSpPr/>
          <p:nvPr/>
        </p:nvCxnSpPr>
        <p:spPr>
          <a:xfrm>
            <a:off x="4803115" y="5677119"/>
            <a:ext cx="5760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字方塊 128"/>
          <p:cNvSpPr txBox="1"/>
          <p:nvPr/>
        </p:nvSpPr>
        <p:spPr>
          <a:xfrm>
            <a:off x="2502697" y="2049865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prstClr val="black"/>
                </a:solidFill>
              </a:rPr>
              <a:t>1000/1000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135" name="直線接點 134"/>
          <p:cNvCxnSpPr/>
          <p:nvPr/>
        </p:nvCxnSpPr>
        <p:spPr>
          <a:xfrm>
            <a:off x="2499527" y="2054280"/>
            <a:ext cx="74099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圖片 1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84" y="1271080"/>
            <a:ext cx="744352" cy="1396545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89" y="2296085"/>
            <a:ext cx="316556" cy="441261"/>
          </a:xfrm>
          <a:prstGeom prst="rect">
            <a:avLst/>
          </a:prstGeom>
        </p:spPr>
      </p:pic>
      <p:cxnSp>
        <p:nvCxnSpPr>
          <p:cNvPr id="146" name="直線接點 145"/>
          <p:cNvCxnSpPr/>
          <p:nvPr/>
        </p:nvCxnSpPr>
        <p:spPr>
          <a:xfrm>
            <a:off x="5696104" y="2745214"/>
            <a:ext cx="646182" cy="344420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圖片 1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8" y="2495218"/>
            <a:ext cx="623080" cy="397481"/>
          </a:xfrm>
          <a:prstGeom prst="rect">
            <a:avLst/>
          </a:prstGeom>
        </p:spPr>
      </p:pic>
      <p:pic>
        <p:nvPicPr>
          <p:cNvPr id="148" name="圖片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1" y="3338803"/>
            <a:ext cx="371187" cy="418571"/>
          </a:xfrm>
          <a:prstGeom prst="rect">
            <a:avLst/>
          </a:prstGeom>
        </p:spPr>
      </p:pic>
      <p:pic>
        <p:nvPicPr>
          <p:cNvPr id="149" name="圖片 1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48" y="2567226"/>
            <a:ext cx="316556" cy="441261"/>
          </a:xfrm>
          <a:prstGeom prst="rect">
            <a:avLst/>
          </a:prstGeom>
        </p:spPr>
      </p:pic>
      <p:pic>
        <p:nvPicPr>
          <p:cNvPr id="153" name="圖片 1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50" y="1579255"/>
            <a:ext cx="1285424" cy="1874918"/>
          </a:xfrm>
          <a:prstGeom prst="rect">
            <a:avLst/>
          </a:prstGeom>
        </p:spPr>
      </p:pic>
      <p:sp>
        <p:nvSpPr>
          <p:cNvPr id="154" name="文字方塊 153"/>
          <p:cNvSpPr txBox="1"/>
          <p:nvPr/>
        </p:nvSpPr>
        <p:spPr>
          <a:xfrm>
            <a:off x="553760" y="5489357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500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1633880" y="5489357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2735796" y="5489357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100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57" name="文字方塊 156"/>
          <p:cNvSpPr txBox="1"/>
          <p:nvPr/>
        </p:nvSpPr>
        <p:spPr>
          <a:xfrm>
            <a:off x="3815916" y="5489357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C00000"/>
                </a:solidFill>
              </a:rPr>
              <a:t>150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158" name="直線接點 157"/>
          <p:cNvCxnSpPr/>
          <p:nvPr/>
        </p:nvCxnSpPr>
        <p:spPr>
          <a:xfrm flipV="1">
            <a:off x="520123" y="2618710"/>
            <a:ext cx="596670" cy="441261"/>
          </a:xfrm>
          <a:prstGeom prst="line">
            <a:avLst/>
          </a:prstGeom>
          <a:ln w="19050">
            <a:solidFill>
              <a:srgbClr val="FE0AE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圖片 15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98" y="1615807"/>
            <a:ext cx="1796831" cy="412241"/>
          </a:xfrm>
          <a:prstGeom prst="rect">
            <a:avLst/>
          </a:prstGeom>
        </p:spPr>
      </p:pic>
      <p:sp>
        <p:nvSpPr>
          <p:cNvPr id="160" name="文字方塊 159"/>
          <p:cNvSpPr txBox="1"/>
          <p:nvPr/>
        </p:nvSpPr>
        <p:spPr>
          <a:xfrm>
            <a:off x="5256076" y="167293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sp>
        <p:nvSpPr>
          <p:cNvPr id="161" name="文字方塊 160"/>
          <p:cNvSpPr txBox="1"/>
          <p:nvPr/>
        </p:nvSpPr>
        <p:spPr>
          <a:xfrm>
            <a:off x="5940286" y="1672932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prstClr val="white"/>
                </a:solidFill>
              </a:rPr>
              <a:t>1000</a:t>
            </a:r>
            <a:endParaRPr lang="zh-TW" altLang="en-US" sz="1000" dirty="0">
              <a:solidFill>
                <a:prstClr val="white"/>
              </a:solidFill>
            </a:endParaRPr>
          </a:p>
        </p:txBody>
      </p:sp>
      <p:pic>
        <p:nvPicPr>
          <p:cNvPr id="162" name="圖片 1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65" y="2349450"/>
            <a:ext cx="4525509" cy="1565169"/>
          </a:xfrm>
          <a:prstGeom prst="rect">
            <a:avLst/>
          </a:prstGeom>
        </p:spPr>
      </p:pic>
      <p:sp>
        <p:nvSpPr>
          <p:cNvPr id="163" name="文字方塊 162"/>
          <p:cNvSpPr txBox="1"/>
          <p:nvPr/>
        </p:nvSpPr>
        <p:spPr>
          <a:xfrm>
            <a:off x="1613353" y="2481869"/>
            <a:ext cx="400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E6E6E6"/>
                </a:solidFill>
              </a:rPr>
              <a:t>Do you want to cooperate with player A?</a:t>
            </a:r>
            <a:endParaRPr lang="zh-TW" altLang="en-US" dirty="0">
              <a:solidFill>
                <a:srgbClr val="E6E6E6"/>
              </a:solidFill>
            </a:endParaRPr>
          </a:p>
        </p:txBody>
      </p:sp>
      <p:pic>
        <p:nvPicPr>
          <p:cNvPr id="165" name="圖片 16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5" y="3052674"/>
            <a:ext cx="209550" cy="200025"/>
          </a:xfrm>
          <a:prstGeom prst="rect">
            <a:avLst/>
          </a:prstGeom>
        </p:spPr>
      </p:pic>
      <p:sp>
        <p:nvSpPr>
          <p:cNvPr id="170" name="文字方塊 169"/>
          <p:cNvSpPr txBox="1"/>
          <p:nvPr/>
        </p:nvSpPr>
        <p:spPr>
          <a:xfrm>
            <a:off x="2155551" y="2960666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E6E6E6"/>
                </a:solidFill>
              </a:rPr>
              <a:t>Yes</a:t>
            </a:r>
            <a:endParaRPr lang="zh-TW" altLang="en-US" dirty="0">
              <a:solidFill>
                <a:srgbClr val="E6E6E6"/>
              </a:solidFill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2155551" y="3401477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E6E6E6"/>
                </a:solidFill>
              </a:rPr>
              <a:t>No</a:t>
            </a:r>
            <a:endParaRPr lang="zh-TW" altLang="en-US" dirty="0">
              <a:solidFill>
                <a:srgbClr val="E6E6E6"/>
              </a:solidFill>
            </a:endParaRPr>
          </a:p>
        </p:txBody>
      </p:sp>
      <p:sp>
        <p:nvSpPr>
          <p:cNvPr id="176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prstClr val="black"/>
                </a:solidFill>
              </a:rPr>
              <a:t>結盟確認視</a:t>
            </a:r>
            <a:r>
              <a:rPr lang="zh-TW" altLang="en-US" b="1" dirty="0">
                <a:solidFill>
                  <a:prstClr val="black"/>
                </a:solidFill>
              </a:rPr>
              <a:t>窗</a:t>
            </a:r>
          </a:p>
        </p:txBody>
      </p:sp>
      <p:sp>
        <p:nvSpPr>
          <p:cNvPr id="62" name="Rectangle 29">
            <a:hlinkClick r:id="rId18" action="ppaction://hlinksldjump"/>
          </p:cNvPr>
          <p:cNvSpPr/>
          <p:nvPr/>
        </p:nvSpPr>
        <p:spPr>
          <a:xfrm>
            <a:off x="2139752" y="3014180"/>
            <a:ext cx="488032" cy="2770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sp>
        <p:nvSpPr>
          <p:cNvPr id="63" name="Rectangle 29">
            <a:hlinkClick r:id="rId18" action="ppaction://hlinksldjump"/>
          </p:cNvPr>
          <p:cNvSpPr/>
          <p:nvPr/>
        </p:nvSpPr>
        <p:spPr>
          <a:xfrm>
            <a:off x="2123728" y="3440021"/>
            <a:ext cx="488032" cy="2770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0090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16076 -0.12199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-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76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96343"/>
            <a:ext cx="2249234" cy="32932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結算畫</a:t>
            </a:r>
            <a:r>
              <a:rPr lang="zh-TW" altLang="en-US" sz="1300" b="1" dirty="0">
                <a:solidFill>
                  <a:srgbClr val="C00000"/>
                </a:solidFill>
              </a:rPr>
              <a:t>面</a:t>
            </a:r>
            <a:r>
              <a:rPr lang="en-AU" altLang="zh-TW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AU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①排名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(RANK)</a:t>
            </a:r>
          </a:p>
          <a:p>
            <a:pPr marL="180000"/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顯示每個玩家的名次。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②玩家名稱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(ID)</a:t>
            </a: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    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顯示玩家的遊戲名稱。</a:t>
            </a:r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③存活時間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(TIME)</a:t>
            </a: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顯示玩家的塔被攻破的時   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間。若時間狀態顯示為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</a:t>
            </a:r>
            <a:r>
              <a:rPr lang="en-US" altLang="zh-TW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survival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，意謂該玩家為最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後存活者，也就是遊戲贏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家。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④關閉視窗</a:t>
            </a:r>
            <a:endParaRPr lang="en-AU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點擊後開啟另一個視窗，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由玩家選擇是否另開新局；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或是離開遊戲</a:t>
            </a:r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499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8" y="1556792"/>
            <a:ext cx="6491213" cy="4305300"/>
          </a:xfrm>
          <a:prstGeom prst="rect">
            <a:avLst/>
          </a:prstGeom>
        </p:spPr>
      </p:pic>
      <p:sp>
        <p:nvSpPr>
          <p:cNvPr id="21516" name="文字方塊 21515"/>
          <p:cNvSpPr txBox="1"/>
          <p:nvPr/>
        </p:nvSpPr>
        <p:spPr>
          <a:xfrm>
            <a:off x="4459928" y="4146836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   </a:t>
            </a:r>
            <a:r>
              <a:rPr lang="en-US" altLang="zh-TW" sz="1000" dirty="0" smtClean="0">
                <a:solidFill>
                  <a:prstClr val="black"/>
                </a:solidFill>
              </a:rPr>
              <a:t>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4892591" y="2132856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 smtClean="0">
                <a:solidFill>
                  <a:prstClr val="black"/>
                </a:solidFill>
              </a:rPr>
              <a:t>425/1000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530418" y="2135064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116011" y="4117250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 smtClean="0">
                <a:solidFill>
                  <a:prstClr val="black"/>
                </a:solidFill>
              </a:rPr>
              <a:t>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pic>
        <p:nvPicPr>
          <p:cNvPr id="2050" name="圖片 20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" y="2179985"/>
            <a:ext cx="323850" cy="463550"/>
          </a:xfrm>
          <a:prstGeom prst="rect">
            <a:avLst/>
          </a:prstGeom>
        </p:spPr>
      </p:pic>
      <p:sp>
        <p:nvSpPr>
          <p:cNvPr id="86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prstClr val="black"/>
                </a:solidFill>
              </a:rPr>
              <a:t>Gamer Over</a:t>
            </a:r>
            <a:r>
              <a:rPr lang="zh-TW" altLang="en-US" dirty="0" smtClean="0">
                <a:solidFill>
                  <a:prstClr val="black"/>
                </a:solidFill>
              </a:rPr>
              <a:t> </a:t>
            </a:r>
            <a:r>
              <a:rPr lang="en-US" altLang="zh-TW" dirty="0" smtClean="0">
                <a:solidFill>
                  <a:prstClr val="black"/>
                </a:solidFill>
              </a:rPr>
              <a:t>:</a:t>
            </a:r>
            <a:r>
              <a:rPr lang="zh-TW" altLang="en-US" dirty="0" smtClean="0">
                <a:solidFill>
                  <a:prstClr val="black"/>
                </a:solidFill>
              </a:rPr>
              <a:t> </a:t>
            </a:r>
            <a:r>
              <a:rPr lang="en-US" altLang="zh-TW" dirty="0" smtClean="0">
                <a:solidFill>
                  <a:prstClr val="black"/>
                </a:solidFill>
              </a:rPr>
              <a:t>D</a:t>
            </a:r>
            <a:r>
              <a:rPr lang="en-US" altLang="zh-TW" dirty="0" smtClean="0"/>
              <a:t>eathmatch-1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1" y="2562169"/>
            <a:ext cx="4878815" cy="2731862"/>
          </a:xfrm>
          <a:prstGeom prst="rect">
            <a:avLst/>
          </a:prstGeom>
        </p:spPr>
      </p:pic>
      <p:cxnSp>
        <p:nvCxnSpPr>
          <p:cNvPr id="97" name="直線接點 96"/>
          <p:cNvCxnSpPr/>
          <p:nvPr/>
        </p:nvCxnSpPr>
        <p:spPr>
          <a:xfrm>
            <a:off x="5004048" y="2132856"/>
            <a:ext cx="599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endCxn id="128" idx="0"/>
          </p:cNvCxnSpPr>
          <p:nvPr/>
        </p:nvCxnSpPr>
        <p:spPr>
          <a:xfrm>
            <a:off x="5004048" y="2132856"/>
            <a:ext cx="26460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29">
            <a:hlinkClick r:id="rId5" action="ppaction://hlinksldjump"/>
          </p:cNvPr>
          <p:cNvSpPr/>
          <p:nvPr/>
        </p:nvSpPr>
        <p:spPr>
          <a:xfrm>
            <a:off x="5297392" y="2568810"/>
            <a:ext cx="362708" cy="32777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0" name="直線單箭頭接點 99"/>
          <p:cNvCxnSpPr/>
          <p:nvPr/>
        </p:nvCxnSpPr>
        <p:spPr>
          <a:xfrm>
            <a:off x="2140354" y="4895831"/>
            <a:ext cx="0" cy="12694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3141808" y="4895831"/>
            <a:ext cx="0" cy="12694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644008" y="4895831"/>
            <a:ext cx="0" cy="12694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5603303" y="2996952"/>
            <a:ext cx="0" cy="31683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/>
          <p:cNvSpPr txBox="1"/>
          <p:nvPr/>
        </p:nvSpPr>
        <p:spPr>
          <a:xfrm>
            <a:off x="1982836" y="613529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2976409" y="6144879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5445785" y="6136519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22" name="文字方塊 121"/>
          <p:cNvSpPr txBox="1"/>
          <p:nvPr/>
        </p:nvSpPr>
        <p:spPr>
          <a:xfrm>
            <a:off x="4495150" y="613305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123" name="圖片 1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3" y="4386939"/>
            <a:ext cx="3238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9823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76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33144" y="1237446"/>
            <a:ext cx="2249234" cy="129266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結算畫</a:t>
            </a:r>
            <a:r>
              <a:rPr lang="zh-TW" altLang="en-US" sz="1300" b="1" dirty="0">
                <a:solidFill>
                  <a:srgbClr val="C00000"/>
                </a:solidFill>
              </a:rPr>
              <a:t>面</a:t>
            </a:r>
            <a:r>
              <a:rPr lang="en-AU" altLang="zh-TW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AU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①開啟新局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選擇重新開啟另一局遊戲。</a:t>
            </a:r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②離開遊戲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     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結束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遊戲。</a:t>
            </a:r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499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8" y="1556792"/>
            <a:ext cx="6491213" cy="4305300"/>
          </a:xfrm>
          <a:prstGeom prst="rect">
            <a:avLst/>
          </a:prstGeom>
        </p:spPr>
      </p:pic>
      <p:sp>
        <p:nvSpPr>
          <p:cNvPr id="21516" name="文字方塊 21515"/>
          <p:cNvSpPr txBox="1"/>
          <p:nvPr/>
        </p:nvSpPr>
        <p:spPr>
          <a:xfrm>
            <a:off x="4459928" y="4146836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   </a:t>
            </a:r>
            <a:r>
              <a:rPr lang="en-US" altLang="zh-TW" sz="1000" dirty="0" smtClean="0">
                <a:solidFill>
                  <a:prstClr val="black"/>
                </a:solidFill>
              </a:rPr>
              <a:t>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4892591" y="2132856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 smtClean="0">
                <a:solidFill>
                  <a:prstClr val="black"/>
                </a:solidFill>
              </a:rPr>
              <a:t>425/1000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530418" y="2135064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116011" y="4117250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 smtClean="0">
                <a:solidFill>
                  <a:prstClr val="black"/>
                </a:solidFill>
              </a:rPr>
              <a:t>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86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Gamer Over</a:t>
            </a:r>
            <a:r>
              <a:rPr lang="zh-TW" altLang="en-US" dirty="0">
                <a:solidFill>
                  <a:prstClr val="black"/>
                </a:solidFill>
              </a:rPr>
              <a:t> </a:t>
            </a:r>
            <a:r>
              <a:rPr lang="en-US" altLang="zh-TW" dirty="0">
                <a:solidFill>
                  <a:prstClr val="black"/>
                </a:solidFill>
              </a:rPr>
              <a:t>:</a:t>
            </a:r>
            <a:r>
              <a:rPr lang="zh-TW" altLang="en-US" dirty="0">
                <a:solidFill>
                  <a:prstClr val="black"/>
                </a:solidFill>
              </a:rPr>
              <a:t> </a:t>
            </a:r>
            <a:r>
              <a:rPr lang="en-US" altLang="zh-TW" dirty="0" smtClean="0">
                <a:solidFill>
                  <a:prstClr val="black"/>
                </a:solidFill>
              </a:rPr>
              <a:t>D</a:t>
            </a:r>
            <a:r>
              <a:rPr lang="en-US" altLang="zh-TW" dirty="0" smtClean="0"/>
              <a:t>eathmatch-2</a:t>
            </a:r>
            <a:endParaRPr lang="zh-TW" altLang="en-US" dirty="0">
              <a:solidFill>
                <a:prstClr val="black"/>
              </a:solidFill>
            </a:endParaRPr>
          </a:p>
        </p:txBody>
      </p:sp>
      <p:cxnSp>
        <p:nvCxnSpPr>
          <p:cNvPr id="97" name="直線接點 96"/>
          <p:cNvCxnSpPr/>
          <p:nvPr/>
        </p:nvCxnSpPr>
        <p:spPr>
          <a:xfrm>
            <a:off x="5004048" y="2132856"/>
            <a:ext cx="599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endCxn id="128" idx="0"/>
          </p:cNvCxnSpPr>
          <p:nvPr/>
        </p:nvCxnSpPr>
        <p:spPr>
          <a:xfrm>
            <a:off x="5004048" y="2132856"/>
            <a:ext cx="26460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66" y="2729366"/>
            <a:ext cx="3467732" cy="1890034"/>
          </a:xfrm>
          <a:prstGeom prst="rect">
            <a:avLst/>
          </a:prstGeom>
        </p:spPr>
      </p:pic>
      <p:sp>
        <p:nvSpPr>
          <p:cNvPr id="98" name="Rectangle 29">
            <a:hlinkClick r:id="rId4" action="ppaction://hlinksldjump"/>
          </p:cNvPr>
          <p:cNvSpPr/>
          <p:nvPr/>
        </p:nvSpPr>
        <p:spPr>
          <a:xfrm>
            <a:off x="2395135" y="3513809"/>
            <a:ext cx="1224136" cy="2770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3" name="直線單箭頭接點 102"/>
          <p:cNvCxnSpPr/>
          <p:nvPr/>
        </p:nvCxnSpPr>
        <p:spPr>
          <a:xfrm>
            <a:off x="3385672" y="4188240"/>
            <a:ext cx="0" cy="1977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29">
            <a:hlinkClick r:id="rId5" action="ppaction://hlinksldjump"/>
          </p:cNvPr>
          <p:cNvSpPr/>
          <p:nvPr/>
        </p:nvSpPr>
        <p:spPr>
          <a:xfrm>
            <a:off x="2395777" y="3848552"/>
            <a:ext cx="1224136" cy="2770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851920" y="3674383"/>
            <a:ext cx="0" cy="25019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3616101" y="3673732"/>
            <a:ext cx="238990" cy="1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3683293" y="6180386"/>
            <a:ext cx="38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  <a:endParaRPr lang="en-US" altLang="zh-TW" sz="1400" dirty="0">
              <a:solidFill>
                <a:prstClr val="black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3244352" y="618302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" y="2179985"/>
            <a:ext cx="323850" cy="46355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3" y="4386939"/>
            <a:ext cx="3238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5009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76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59270" y="1296343"/>
            <a:ext cx="2249234" cy="309315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結算畫</a:t>
            </a:r>
            <a:r>
              <a:rPr lang="zh-TW" altLang="en-US" sz="1300" b="1" dirty="0">
                <a:solidFill>
                  <a:srgbClr val="C00000"/>
                </a:solidFill>
              </a:rPr>
              <a:t>面</a:t>
            </a:r>
            <a:r>
              <a:rPr lang="en-AU" altLang="zh-TW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AU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①排名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(RANK)</a:t>
            </a:r>
          </a:p>
          <a:p>
            <a:pPr marL="180000"/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顯示每個玩家的名次。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②玩家名稱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(ID)</a:t>
            </a: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    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顯示玩家的遊戲名稱。</a:t>
            </a:r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③分數</a:t>
            </a:r>
            <a:r>
              <a:rPr lang="en-US" altLang="zh-TW" sz="1300" b="1" dirty="0" smtClean="0">
                <a:solidFill>
                  <a:srgbClr val="C00000"/>
                </a:solidFill>
              </a:rPr>
              <a:t>(SCORE)</a:t>
            </a: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在計時制的遊戲中，當結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束時間一到，便會以特定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公式計算每個玩家的分數，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並依分數進行排名。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④關閉視窗</a:t>
            </a:r>
            <a:endParaRPr lang="en-AU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點擊後開啟另一個視窗，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由玩家選擇是否另開新局；</a:t>
            </a:r>
            <a:endParaRPr lang="en-US" altLang="zh-TW" sz="13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或是離開遊戲</a:t>
            </a:r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499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8" y="1556792"/>
            <a:ext cx="6491213" cy="4305300"/>
          </a:xfrm>
          <a:prstGeom prst="rect">
            <a:avLst/>
          </a:prstGeom>
        </p:spPr>
      </p:pic>
      <p:sp>
        <p:nvSpPr>
          <p:cNvPr id="21516" name="文字方塊 21515"/>
          <p:cNvSpPr txBox="1"/>
          <p:nvPr/>
        </p:nvSpPr>
        <p:spPr>
          <a:xfrm>
            <a:off x="4459928" y="4146836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   </a:t>
            </a:r>
            <a:r>
              <a:rPr lang="en-US" altLang="zh-TW" sz="1000" dirty="0" smtClean="0">
                <a:solidFill>
                  <a:prstClr val="black"/>
                </a:solidFill>
              </a:rPr>
              <a:t>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4892591" y="2132856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 smtClean="0">
                <a:solidFill>
                  <a:prstClr val="black"/>
                </a:solidFill>
              </a:rPr>
              <a:t>425/1000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530418" y="2135064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728/1000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116011" y="4117250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 smtClean="0">
                <a:solidFill>
                  <a:prstClr val="black"/>
                </a:solidFill>
              </a:rPr>
              <a:t>180/1000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86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Game Over : </a:t>
            </a:r>
            <a:r>
              <a:rPr lang="en-US" altLang="zh-TW" dirty="0" smtClean="0">
                <a:solidFill>
                  <a:prstClr val="black"/>
                </a:solidFill>
              </a:rPr>
              <a:t>Timer-1</a:t>
            </a:r>
            <a:endParaRPr lang="zh-TW" altLang="en-US" dirty="0">
              <a:solidFill>
                <a:prstClr val="black"/>
              </a:solidFill>
            </a:endParaRPr>
          </a:p>
        </p:txBody>
      </p:sp>
      <p:cxnSp>
        <p:nvCxnSpPr>
          <p:cNvPr id="97" name="直線接點 96"/>
          <p:cNvCxnSpPr/>
          <p:nvPr/>
        </p:nvCxnSpPr>
        <p:spPr>
          <a:xfrm>
            <a:off x="5004048" y="2132856"/>
            <a:ext cx="599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endCxn id="128" idx="0"/>
          </p:cNvCxnSpPr>
          <p:nvPr/>
        </p:nvCxnSpPr>
        <p:spPr>
          <a:xfrm>
            <a:off x="5004048" y="2132856"/>
            <a:ext cx="26460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5603303" y="2996952"/>
            <a:ext cx="0" cy="31683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/>
          <p:cNvSpPr txBox="1"/>
          <p:nvPr/>
        </p:nvSpPr>
        <p:spPr>
          <a:xfrm>
            <a:off x="1982836" y="6135294"/>
            <a:ext cx="3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2976409" y="6144879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5445785" y="6136519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4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22" name="文字方塊 121"/>
          <p:cNvSpPr txBox="1"/>
          <p:nvPr/>
        </p:nvSpPr>
        <p:spPr>
          <a:xfrm>
            <a:off x="4495150" y="6133050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3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6" y="2559202"/>
            <a:ext cx="4929033" cy="2759981"/>
          </a:xfrm>
          <a:prstGeom prst="rect">
            <a:avLst/>
          </a:prstGeom>
        </p:spPr>
      </p:pic>
      <p:sp>
        <p:nvSpPr>
          <p:cNvPr id="98" name="Rectangle 29">
            <a:hlinkClick r:id="rId4" action="ppaction://hlinksldjump"/>
          </p:cNvPr>
          <p:cNvSpPr/>
          <p:nvPr/>
        </p:nvSpPr>
        <p:spPr>
          <a:xfrm>
            <a:off x="5297392" y="2568810"/>
            <a:ext cx="362708" cy="327772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0" name="直線單箭頭接點 99"/>
          <p:cNvCxnSpPr/>
          <p:nvPr/>
        </p:nvCxnSpPr>
        <p:spPr>
          <a:xfrm>
            <a:off x="2140354" y="4895831"/>
            <a:ext cx="0" cy="12694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3141808" y="4895831"/>
            <a:ext cx="0" cy="12694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644008" y="4895831"/>
            <a:ext cx="0" cy="12694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530418" y="2120481"/>
            <a:ext cx="599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530418" y="2120481"/>
            <a:ext cx="4861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212650" y="4117250"/>
            <a:ext cx="599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212650" y="4117250"/>
            <a:ext cx="1097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27511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/>
          <p:cNvGrpSpPr/>
          <p:nvPr/>
        </p:nvGrpSpPr>
        <p:grpSpPr>
          <a:xfrm>
            <a:off x="5660100" y="1268760"/>
            <a:ext cx="1000132" cy="186172"/>
            <a:chOff x="3571868" y="1214422"/>
            <a:chExt cx="1000132" cy="186172"/>
          </a:xfrm>
        </p:grpSpPr>
        <p:sp>
          <p:nvSpPr>
            <p:cNvPr id="6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4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2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"/>
          <p:cNvGrpSpPr/>
          <p:nvPr/>
        </p:nvGrpSpPr>
        <p:grpSpPr>
          <a:xfrm>
            <a:off x="179512" y="1268760"/>
            <a:ext cx="2962296" cy="276999"/>
            <a:chOff x="179512" y="768694"/>
            <a:chExt cx="2962296" cy="276999"/>
          </a:xfrm>
        </p:grpSpPr>
        <p:sp>
          <p:nvSpPr>
            <p:cNvPr id="17" name="5-Point Star 15"/>
            <p:cNvSpPr/>
            <p:nvPr/>
          </p:nvSpPr>
          <p:spPr>
            <a:xfrm>
              <a:off x="179512" y="836141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84288" y="768694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prstClr val="black"/>
                  </a:solidFill>
                </a:rPr>
                <a:t>Clash of Tower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9" name="TextBox 28"/>
          <p:cNvSpPr txBox="1"/>
          <p:nvPr/>
        </p:nvSpPr>
        <p:spPr>
          <a:xfrm>
            <a:off x="6833144" y="1237446"/>
            <a:ext cx="2249234" cy="129266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300" b="1" dirty="0" smtClean="0">
                <a:solidFill>
                  <a:srgbClr val="C00000"/>
                </a:solidFill>
              </a:rPr>
              <a:t>結算畫</a:t>
            </a:r>
            <a:r>
              <a:rPr lang="zh-TW" altLang="en-US" sz="1300" b="1" dirty="0">
                <a:solidFill>
                  <a:srgbClr val="C00000"/>
                </a:solidFill>
              </a:rPr>
              <a:t>面</a:t>
            </a:r>
            <a:r>
              <a:rPr lang="en-AU" altLang="zh-TW" sz="1300" b="1" dirty="0" smtClean="0">
                <a:solidFill>
                  <a:srgbClr val="C00000"/>
                </a:solidFill>
              </a:rPr>
              <a:t>:</a:t>
            </a:r>
          </a:p>
          <a:p>
            <a:endParaRPr lang="en-AU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①開啟新局</a:t>
            </a:r>
            <a:endParaRPr lang="en-US" altLang="zh-TW" sz="1300" b="1" dirty="0">
              <a:solidFill>
                <a:srgbClr val="C00000"/>
              </a:solidFill>
            </a:endParaRPr>
          </a:p>
          <a:p>
            <a:pPr marL="180000"/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選擇重新開啟另一局遊戲。</a:t>
            </a:r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②離開遊戲</a:t>
            </a:r>
            <a:endParaRPr lang="en-US" altLang="zh-TW" sz="1300" b="1" dirty="0" smtClean="0">
              <a:solidFill>
                <a:srgbClr val="C00000"/>
              </a:solidFill>
            </a:endParaRPr>
          </a:p>
          <a:p>
            <a:r>
              <a:rPr lang="zh-TW" altLang="en-US" sz="1300" b="1" dirty="0" smtClean="0">
                <a:solidFill>
                  <a:srgbClr val="C00000"/>
                </a:solidFill>
              </a:rPr>
              <a:t>     </a:t>
            </a:r>
            <a:r>
              <a:rPr lang="zh-TW" altLang="en-US" sz="1300" dirty="0">
                <a:solidFill>
                  <a:prstClr val="black">
                    <a:lumMod val="95000"/>
                    <a:lumOff val="5000"/>
                  </a:prstClr>
                </a:solidFill>
              </a:rPr>
              <a:t>結束</a:t>
            </a:r>
            <a:r>
              <a:rPr lang="zh-TW" altLang="en-US" sz="13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遊戲。</a:t>
            </a:r>
            <a:endParaRPr lang="en-US" altLang="zh-TW" sz="13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1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3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8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71499" y="1268760"/>
            <a:ext cx="6678123" cy="4672102"/>
          </a:xfrm>
          <a:prstGeom prst="roundRect">
            <a:avLst>
              <a:gd name="adj" fmla="val 1978"/>
            </a:avLst>
          </a:prstGeom>
          <a:noFill/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7"/>
          <p:cNvSpPr>
            <a:spLocks/>
          </p:cNvSpPr>
          <p:nvPr/>
        </p:nvSpPr>
        <p:spPr>
          <a:xfrm>
            <a:off x="143508" y="1556792"/>
            <a:ext cx="6516724" cy="42982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8" y="1556792"/>
            <a:ext cx="6491213" cy="4305300"/>
          </a:xfrm>
          <a:prstGeom prst="rect">
            <a:avLst/>
          </a:prstGeom>
        </p:spPr>
      </p:pic>
      <p:sp>
        <p:nvSpPr>
          <p:cNvPr id="21516" name="文字方塊 21515"/>
          <p:cNvSpPr txBox="1"/>
          <p:nvPr/>
        </p:nvSpPr>
        <p:spPr>
          <a:xfrm>
            <a:off x="4459928" y="4146836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   </a:t>
            </a:r>
            <a:r>
              <a:rPr lang="en-US" altLang="zh-TW" sz="1000" dirty="0" smtClean="0">
                <a:solidFill>
                  <a:prstClr val="black"/>
                </a:solidFill>
              </a:rPr>
              <a:t>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4892591" y="2132856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 smtClean="0">
                <a:solidFill>
                  <a:prstClr val="black"/>
                </a:solidFill>
              </a:rPr>
              <a:t>425/1000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86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prstClr val="black"/>
                </a:solidFill>
              </a:rPr>
              <a:t>Game Over : Timer-2</a:t>
            </a:r>
            <a:endParaRPr lang="zh-TW" altLang="en-US" dirty="0">
              <a:solidFill>
                <a:prstClr val="black"/>
              </a:solidFill>
            </a:endParaRPr>
          </a:p>
        </p:txBody>
      </p:sp>
      <p:cxnSp>
        <p:nvCxnSpPr>
          <p:cNvPr id="97" name="直線接點 96"/>
          <p:cNvCxnSpPr/>
          <p:nvPr/>
        </p:nvCxnSpPr>
        <p:spPr>
          <a:xfrm>
            <a:off x="5004048" y="2132856"/>
            <a:ext cx="599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endCxn id="128" idx="0"/>
          </p:cNvCxnSpPr>
          <p:nvPr/>
        </p:nvCxnSpPr>
        <p:spPr>
          <a:xfrm>
            <a:off x="5004048" y="2132856"/>
            <a:ext cx="26460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/>
          <p:cNvSpPr txBox="1"/>
          <p:nvPr/>
        </p:nvSpPr>
        <p:spPr>
          <a:xfrm>
            <a:off x="3683293" y="6180386"/>
            <a:ext cx="38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  <a:endParaRPr lang="en-US" altLang="zh-TW" sz="1400" dirty="0">
              <a:solidFill>
                <a:prstClr val="blac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66" y="2729366"/>
            <a:ext cx="3467732" cy="1890034"/>
          </a:xfrm>
          <a:prstGeom prst="rect">
            <a:avLst/>
          </a:prstGeom>
        </p:spPr>
      </p:pic>
      <p:sp>
        <p:nvSpPr>
          <p:cNvPr id="98" name="Rectangle 29">
            <a:hlinkClick r:id="rId4" action="ppaction://hlinksldjump"/>
          </p:cNvPr>
          <p:cNvSpPr/>
          <p:nvPr/>
        </p:nvSpPr>
        <p:spPr>
          <a:xfrm>
            <a:off x="2395135" y="3513809"/>
            <a:ext cx="1224136" cy="2770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103" name="直線單箭頭接點 102"/>
          <p:cNvCxnSpPr/>
          <p:nvPr/>
        </p:nvCxnSpPr>
        <p:spPr>
          <a:xfrm>
            <a:off x="3385672" y="4188240"/>
            <a:ext cx="0" cy="1977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29">
            <a:hlinkClick r:id="rId5" action="ppaction://hlinksldjump"/>
          </p:cNvPr>
          <p:cNvSpPr/>
          <p:nvPr/>
        </p:nvSpPr>
        <p:spPr>
          <a:xfrm>
            <a:off x="2395777" y="3848552"/>
            <a:ext cx="1224136" cy="277011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prstClr val="white"/>
              </a:solidFill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851920" y="3674383"/>
            <a:ext cx="0" cy="25019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3616101" y="3673732"/>
            <a:ext cx="238990" cy="1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3244352" y="6183027"/>
            <a:ext cx="315035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AutoNum type="circleNumWdWhitePlain" startAt="2"/>
            </a:pPr>
            <a:r>
              <a:rPr lang="en-US" altLang="zh-TW" sz="1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4892591" y="2132856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 smtClean="0">
                <a:solidFill>
                  <a:prstClr val="black"/>
                </a:solidFill>
              </a:rPr>
              <a:t>425/1000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30418" y="2135064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prstClr val="black"/>
                </a:solidFill>
              </a:rPr>
              <a:t>728/1000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16011" y="4117250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 smtClean="0">
                <a:solidFill>
                  <a:prstClr val="black"/>
                </a:solidFill>
              </a:rPr>
              <a:t>180/1000</a:t>
            </a:r>
            <a:endParaRPr lang="zh-TW" altLang="en-US" sz="1000" dirty="0">
              <a:solidFill>
                <a:prstClr val="black"/>
              </a:solidFill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5004048" y="2132856"/>
            <a:ext cx="599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endCxn id="41" idx="0"/>
          </p:cNvCxnSpPr>
          <p:nvPr/>
        </p:nvCxnSpPr>
        <p:spPr>
          <a:xfrm>
            <a:off x="5004048" y="2132856"/>
            <a:ext cx="26460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530418" y="2120481"/>
            <a:ext cx="599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530418" y="2120481"/>
            <a:ext cx="4861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212650" y="4117250"/>
            <a:ext cx="5992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212650" y="4117250"/>
            <a:ext cx="1097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7042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8000" dirty="0" smtClean="0"/>
          </a:p>
          <a:p>
            <a:pPr marL="0" indent="0" algn="ctr">
              <a:buNone/>
            </a:pP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 Over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4800" dirty="0" smtClean="0"/>
              <a:t>END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4256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2005691"/>
            <a:ext cx="5400000" cy="3293977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20" name="Rounded Rectangle 2"/>
          <p:cNvSpPr/>
          <p:nvPr/>
        </p:nvSpPr>
        <p:spPr>
          <a:xfrm>
            <a:off x="1370822" y="2513141"/>
            <a:ext cx="3329137" cy="2181146"/>
          </a:xfrm>
          <a:prstGeom prst="roundRect">
            <a:avLst>
              <a:gd name="adj" fmla="val 1978"/>
            </a:avLst>
          </a:prstGeom>
          <a:solidFill>
            <a:schemeClr val="accent2">
              <a:lumMod val="40000"/>
              <a:lumOff val="60000"/>
              <a:alpha val="64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17413" y="2657636"/>
            <a:ext cx="323999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5B9BD5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en-US" sz="21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</a:t>
            </a:r>
            <a:r>
              <a:rPr lang="en-US" altLang="zh-TW" sz="210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elcome</a:t>
            </a:r>
            <a:r>
              <a:rPr lang="en-US" altLang="zh-TW" sz="21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1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21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rave</a:t>
            </a:r>
            <a:r>
              <a:rPr lang="zh-TW" altLang="en-US" sz="21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1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!!!</a:t>
            </a:r>
            <a:r>
              <a:rPr lang="zh-TW" altLang="en-US" sz="21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1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5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5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endParaRPr lang="zh-TW" altLang="en-US" sz="15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13243" y="3333581"/>
            <a:ext cx="348936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solidFill>
                  <a:srgbClr val="5B9BD5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3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ere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omes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ome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introductions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game.</a:t>
            </a:r>
          </a:p>
          <a:p>
            <a:endParaRPr lang="en-US" altLang="zh-TW" sz="15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5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endParaRPr lang="zh-TW" altLang="en-US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413" y="4256160"/>
            <a:ext cx="242888" cy="264319"/>
          </a:xfrm>
          <a:prstGeom prst="rect">
            <a:avLst/>
          </a:prstGeom>
        </p:spPr>
      </p:pic>
      <p:pic>
        <p:nvPicPr>
          <p:cNvPr id="25" name="圖片 2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733" y="4244081"/>
            <a:ext cx="921030" cy="350044"/>
          </a:xfrm>
          <a:prstGeom prst="rect">
            <a:avLst/>
          </a:prstGeom>
          <a:effectLst/>
        </p:spPr>
      </p:pic>
      <p:pic>
        <p:nvPicPr>
          <p:cNvPr id="26" name="圖片 2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7" y="4252983"/>
            <a:ext cx="921030" cy="350044"/>
          </a:xfrm>
          <a:prstGeom prst="rect">
            <a:avLst/>
          </a:prstGeom>
          <a:effectLst/>
        </p:spPr>
      </p:pic>
      <p:sp>
        <p:nvSpPr>
          <p:cNvPr id="27" name="矩形 26"/>
          <p:cNvSpPr/>
          <p:nvPr/>
        </p:nvSpPr>
        <p:spPr>
          <a:xfrm>
            <a:off x="2153679" y="4260887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Skip</a:t>
            </a:r>
            <a:endParaRPr lang="zh-TW" altLang="en-US" sz="1350" b="1" dirty="0">
              <a:solidFill>
                <a:srgbClr val="FFC000">
                  <a:lumMod val="50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90979" y="4251985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50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232779" y="2186573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0" name="矩形 29"/>
          <p:cNvSpPr/>
          <p:nvPr/>
        </p:nvSpPr>
        <p:spPr>
          <a:xfrm>
            <a:off x="1583453" y="4287730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1" name="矩形 30"/>
          <p:cNvSpPr/>
          <p:nvPr/>
        </p:nvSpPr>
        <p:spPr>
          <a:xfrm>
            <a:off x="4051712" y="4278694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2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46917" y="2515972"/>
            <a:ext cx="207119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每次進入遊戲大廳便會出現的歡迎畫面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Skip</a:t>
            </a:r>
            <a:r>
              <a:rPr lang="zh-TW" altLang="en-US" sz="1350" dirty="0">
                <a:solidFill>
                  <a:prstClr val="black"/>
                </a:solidFill>
              </a:rPr>
              <a:t>按鈕可以略過提示畫面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按鈕可以進入遊戲主畫面的介紹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sp>
        <p:nvSpPr>
          <p:cNvPr id="39" name="Rectangle 29">
            <a:hlinkClick r:id="rId6" action="ppaction://hlinksldjump"/>
          </p:cNvPr>
          <p:cNvSpPr/>
          <p:nvPr/>
        </p:nvSpPr>
        <p:spPr>
          <a:xfrm>
            <a:off x="1851569" y="4198933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0" name="Rectangle 29">
            <a:hlinkClick r:id="rId7" action="ppaction://hlinksldjump"/>
          </p:cNvPr>
          <p:cNvSpPr/>
          <p:nvPr/>
        </p:nvSpPr>
        <p:spPr>
          <a:xfrm>
            <a:off x="3064157" y="4195017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1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2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43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44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45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1996789"/>
            <a:ext cx="5400000" cy="332068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3212804" y="2281672"/>
            <a:ext cx="2270482" cy="1112830"/>
          </a:xfrm>
          <a:prstGeom prst="wedgeRoundRectCallout">
            <a:avLst>
              <a:gd name="adj1" fmla="val -51413"/>
              <a:gd name="adj2" fmla="val 85728"/>
              <a:gd name="adj3" fmla="val 16667"/>
            </a:avLst>
          </a:prstGeom>
          <a:solidFill>
            <a:schemeClr val="accent2">
              <a:lumMod val="40000"/>
              <a:lumOff val="6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4173" y="237648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can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choose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your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5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own hero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here.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5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453" y="2971003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4139872" y="2978908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5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50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35" y="3125525"/>
            <a:ext cx="242888" cy="264319"/>
          </a:xfrm>
          <a:prstGeom prst="rect">
            <a:avLst/>
          </a:prstGeom>
        </p:spPr>
      </p:pic>
      <p:pic>
        <p:nvPicPr>
          <p:cNvPr id="27" name="圖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28" name="圖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1" y="4143284"/>
            <a:ext cx="921030" cy="350044"/>
          </a:xfrm>
          <a:prstGeom prst="rect">
            <a:avLst/>
          </a:prstGeom>
          <a:effectLst/>
        </p:spPr>
      </p:pic>
      <p:sp>
        <p:nvSpPr>
          <p:cNvPr id="29" name="矩形 28"/>
          <p:cNvSpPr/>
          <p:nvPr/>
        </p:nvSpPr>
        <p:spPr>
          <a:xfrm>
            <a:off x="3344019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30" name="矩形 29"/>
          <p:cNvSpPr/>
          <p:nvPr/>
        </p:nvSpPr>
        <p:spPr>
          <a:xfrm>
            <a:off x="4536811" y="414515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35" name="圖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37" name="矩形 36"/>
          <p:cNvSpPr/>
          <p:nvPr/>
        </p:nvSpPr>
        <p:spPr>
          <a:xfrm>
            <a:off x="3931514" y="4670410"/>
            <a:ext cx="8574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433" y="1910591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9" name="矩形 38"/>
          <p:cNvSpPr/>
          <p:nvPr/>
        </p:nvSpPr>
        <p:spPr>
          <a:xfrm>
            <a:off x="3099257" y="2026325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0" name="矩形 39"/>
          <p:cNvSpPr/>
          <p:nvPr/>
        </p:nvSpPr>
        <p:spPr>
          <a:xfrm>
            <a:off x="3566669" y="2986275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 startAt="3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3505" y="2486275"/>
            <a:ext cx="1986689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藍白線條表示為目前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提示介紹到的部分</a:t>
            </a:r>
            <a:r>
              <a:rPr lang="en-US" altLang="zh-TW" sz="1350" dirty="0">
                <a:solidFill>
                  <a:prstClr val="black"/>
                </a:solidFill>
              </a:rPr>
              <a:t>-</a:t>
            </a:r>
            <a:r>
              <a:rPr lang="zh-TW" altLang="en-US" sz="1350" dirty="0">
                <a:solidFill>
                  <a:prstClr val="black"/>
                </a:solidFill>
              </a:rPr>
              <a:t>該部分為使用者選取頭像部分。</a:t>
            </a: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zh-TW" altLang="en-US" sz="1350" dirty="0">
                <a:solidFill>
                  <a:prstClr val="black"/>
                </a:solidFill>
              </a:rPr>
              <a:t>顯示的提示訊息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marL="257175" indent="-257175">
              <a:buFont typeface="Wingdings" charset="2"/>
              <a:buAutoNum type="circleNumWdWhitePlain" startAt="2"/>
            </a:pPr>
            <a:r>
              <a:rPr lang="en-US" altLang="zh-TW" sz="1350" dirty="0">
                <a:solidFill>
                  <a:prstClr val="black"/>
                </a:solidFill>
              </a:rPr>
              <a:t>Yes</a:t>
            </a:r>
            <a:r>
              <a:rPr lang="zh-TW" altLang="en-US" sz="1350" dirty="0">
                <a:solidFill>
                  <a:prstClr val="black"/>
                </a:solidFill>
              </a:rPr>
              <a:t>按鈕可以前往下一個提示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49" name="圖片 48" descr="Alleria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50" name="圖片 49" descr="Bolin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51" name="圖片 50" descr="Denas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52" name="圖片 51" descr="Elora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53" name="圖片 52" descr="Gerald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54" name="圖片 53" descr="Ignus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55" name="圖片 54" descr="Ingvar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sp>
        <p:nvSpPr>
          <p:cNvPr id="18" name="Rounded Rectangle 32"/>
          <p:cNvSpPr/>
          <p:nvPr/>
        </p:nvSpPr>
        <p:spPr>
          <a:xfrm>
            <a:off x="502266" y="2179346"/>
            <a:ext cx="1910024" cy="288885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 w="38100" cap="flat" cmpd="sng">
            <a:gradFill flip="none" rotWithShape="1">
              <a:gsLst>
                <a:gs pos="99000">
                  <a:schemeClr val="bg1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glow rad="101600">
              <a:srgbClr val="3366FF">
                <a:alpha val="75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圖片 55" descr="Mailk.png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57" name="Rectangle 29">
            <a:hlinkClick r:id="" action="ppaction://hlinkshowjump?jump=nextslide"/>
          </p:cNvPr>
          <p:cNvSpPr/>
          <p:nvPr/>
        </p:nvSpPr>
        <p:spPr>
          <a:xfrm>
            <a:off x="3809885" y="2916723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0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1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2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39058" y="1818735"/>
            <a:ext cx="5393467" cy="3489835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552" y="857251"/>
            <a:ext cx="7886700" cy="994172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Homepage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1" y="2014594"/>
            <a:ext cx="5400000" cy="3285074"/>
          </a:xfrm>
        </p:spPr>
      </p:pic>
      <p:grpSp>
        <p:nvGrpSpPr>
          <p:cNvPr id="6" name="Group 3"/>
          <p:cNvGrpSpPr/>
          <p:nvPr/>
        </p:nvGrpSpPr>
        <p:grpSpPr>
          <a:xfrm>
            <a:off x="4980751" y="1809833"/>
            <a:ext cx="750099" cy="195858"/>
            <a:chOff x="3571868" y="1214422"/>
            <a:chExt cx="1000132" cy="186172"/>
          </a:xfrm>
        </p:grpSpPr>
        <p:sp>
          <p:nvSpPr>
            <p:cNvPr id="7" name="Round Same Side Corner Rectangle 4"/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5"/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5" name="Rectangle 12"/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3"/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3" name="Parallelogram 10"/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Parallelogram 11"/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Straight Connector 9"/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414" y="1811627"/>
            <a:ext cx="214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Can’s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Tower</a:t>
            </a:r>
            <a:r>
              <a:rPr lang="zh-TW" altLang="en-US" sz="900" b="1" dirty="0">
                <a:solidFill>
                  <a:prstClr val="black"/>
                </a:solidFill>
                <a:latin typeface="Helvetica"/>
                <a:cs typeface="Helvetica"/>
              </a:rPr>
              <a:t> </a:t>
            </a:r>
            <a:r>
              <a:rPr lang="en-US" altLang="zh-TW" sz="900" b="1" dirty="0">
                <a:solidFill>
                  <a:prstClr val="black"/>
                </a:solidFill>
                <a:latin typeface="Helvetica"/>
                <a:cs typeface="Helvetica"/>
              </a:rPr>
              <a:t>Game</a:t>
            </a:r>
            <a:endParaRPr lang="en-US" sz="9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24" name="圖片 23" descr="tower去背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5" y="2172405"/>
            <a:ext cx="3033157" cy="189869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88" y="3027596"/>
            <a:ext cx="242888" cy="26431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827402" y="481892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350" dirty="0">
              <a:solidFill>
                <a:prstClr val="black"/>
              </a:solidFill>
            </a:endParaRPr>
          </a:p>
        </p:txBody>
      </p:sp>
      <p:cxnSp>
        <p:nvCxnSpPr>
          <p:cNvPr id="29" name="直線接點 28"/>
          <p:cNvCxnSpPr/>
          <p:nvPr/>
        </p:nvCxnSpPr>
        <p:spPr>
          <a:xfrm flipV="1">
            <a:off x="2866262" y="2228257"/>
            <a:ext cx="1350000" cy="864000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4235665" y="3096844"/>
            <a:ext cx="1394192" cy="901603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H="1" flipV="1">
            <a:off x="2876476" y="3076172"/>
            <a:ext cx="1369509" cy="905905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4234246" y="2207584"/>
            <a:ext cx="1382561" cy="893132"/>
          </a:xfrm>
          <a:prstGeom prst="line">
            <a:avLst/>
          </a:prstGeom>
          <a:ln w="38100" cmpd="sng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橢圓 46"/>
          <p:cNvSpPr/>
          <p:nvPr/>
        </p:nvSpPr>
        <p:spPr>
          <a:xfrm>
            <a:off x="3516066" y="2566558"/>
            <a:ext cx="204734" cy="186955"/>
          </a:xfrm>
          <a:prstGeom prst="ellipse">
            <a:avLst/>
          </a:prstGeom>
          <a:solidFill>
            <a:srgbClr val="FF0000">
              <a:alpha val="70000"/>
            </a:srgb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4751947" y="2582929"/>
            <a:ext cx="204734" cy="186955"/>
          </a:xfrm>
          <a:prstGeom prst="ellipse">
            <a:avLst/>
          </a:prstGeom>
          <a:solidFill>
            <a:srgbClr val="FF0000">
              <a:alpha val="70000"/>
            </a:srgb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3452337" y="3428680"/>
            <a:ext cx="204734" cy="186955"/>
          </a:xfrm>
          <a:prstGeom prst="ellipse">
            <a:avLst/>
          </a:prstGeom>
          <a:solidFill>
            <a:srgbClr val="FF0000">
              <a:alpha val="70000"/>
            </a:srgb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4751947" y="3410874"/>
            <a:ext cx="204734" cy="186955"/>
          </a:xfrm>
          <a:prstGeom prst="ellipse">
            <a:avLst/>
          </a:prstGeom>
          <a:solidFill>
            <a:srgbClr val="FF0000">
              <a:alpha val="70000"/>
            </a:srgb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pic>
        <p:nvPicPr>
          <p:cNvPr id="51" name="圖片 5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28" y="4144718"/>
            <a:ext cx="921030" cy="350044"/>
          </a:xfrm>
          <a:prstGeom prst="rect">
            <a:avLst/>
          </a:prstGeom>
          <a:effectLst/>
        </p:spPr>
      </p:pic>
      <p:pic>
        <p:nvPicPr>
          <p:cNvPr id="52" name="圖片 51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03" y="4143284"/>
            <a:ext cx="921030" cy="350044"/>
          </a:xfrm>
          <a:prstGeom prst="rect">
            <a:avLst/>
          </a:prstGeom>
          <a:effectLst/>
        </p:spPr>
      </p:pic>
      <p:sp>
        <p:nvSpPr>
          <p:cNvPr id="53" name="矩形 52"/>
          <p:cNvSpPr/>
          <p:nvPr/>
        </p:nvSpPr>
        <p:spPr>
          <a:xfrm>
            <a:off x="3344019" y="4162960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計時制</a:t>
            </a:r>
          </a:p>
        </p:txBody>
      </p:sp>
      <p:sp>
        <p:nvSpPr>
          <p:cNvPr id="54" name="矩形 53"/>
          <p:cNvSpPr/>
          <p:nvPr/>
        </p:nvSpPr>
        <p:spPr>
          <a:xfrm>
            <a:off x="4554613" y="4154057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死鬥制</a:t>
            </a:r>
          </a:p>
        </p:txBody>
      </p:sp>
      <p:pic>
        <p:nvPicPr>
          <p:cNvPr id="55" name="圖片 5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62" y="4578554"/>
            <a:ext cx="1714269" cy="651520"/>
          </a:xfrm>
          <a:prstGeom prst="rect">
            <a:avLst/>
          </a:prstGeom>
          <a:effectLst/>
        </p:spPr>
      </p:pic>
      <p:sp>
        <p:nvSpPr>
          <p:cNvPr id="56" name="矩形 55"/>
          <p:cNvSpPr/>
          <p:nvPr/>
        </p:nvSpPr>
        <p:spPr>
          <a:xfrm>
            <a:off x="3931675" y="4679312"/>
            <a:ext cx="8579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10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tart</a:t>
            </a:r>
            <a:endParaRPr lang="zh-TW" altLang="en-US" sz="210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223877" y="2302306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itchFamily="2" charset="2"/>
              <a:buAutoNum type="circleNumWdWhitePlain"/>
            </a:pPr>
            <a:r>
              <a:rPr lang="en-US" altLang="zh-TW" sz="13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0" name="Rectangle 17"/>
          <p:cNvSpPr>
            <a:spLocks/>
          </p:cNvSpPr>
          <p:nvPr/>
        </p:nvSpPr>
        <p:spPr>
          <a:xfrm>
            <a:off x="5997766" y="2460542"/>
            <a:ext cx="2066935" cy="1574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006801" y="2524841"/>
            <a:ext cx="2698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AutoNum type="circleNumWdWhitePlain"/>
            </a:pPr>
            <a:r>
              <a:rPr lang="zh-TW" altLang="en-US" sz="1350" dirty="0">
                <a:solidFill>
                  <a:prstClr val="black"/>
                </a:solidFill>
              </a:rPr>
              <a:t>目前介紹到的部分：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使用者在此選擇自己想要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當作基地的高塔（於四個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prstClr val="black"/>
                </a:solidFill>
              </a:rPr>
              <a:t>紅點的位置）</a:t>
            </a:r>
            <a:endParaRPr lang="en-US" altLang="zh-TW" sz="1350" dirty="0">
              <a:solidFill>
                <a:prstClr val="black"/>
              </a:solidFill>
            </a:endParaRPr>
          </a:p>
        </p:txBody>
      </p:sp>
      <p:pic>
        <p:nvPicPr>
          <p:cNvPr id="67" name="圖片 66" descr="Alleria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2170497"/>
            <a:ext cx="540000" cy="810000"/>
          </a:xfrm>
          <a:prstGeom prst="rect">
            <a:avLst/>
          </a:prstGeom>
        </p:spPr>
      </p:pic>
      <p:pic>
        <p:nvPicPr>
          <p:cNvPr id="68" name="圖片 67" descr="Bolin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2673389"/>
            <a:ext cx="540000" cy="810000"/>
          </a:xfrm>
          <a:prstGeom prst="rect">
            <a:avLst/>
          </a:prstGeom>
        </p:spPr>
      </p:pic>
      <p:pic>
        <p:nvPicPr>
          <p:cNvPr id="69" name="圖片 68" descr="Denas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3198644"/>
            <a:ext cx="540000" cy="810000"/>
          </a:xfrm>
          <a:prstGeom prst="rect">
            <a:avLst/>
          </a:prstGeom>
        </p:spPr>
      </p:pic>
      <p:pic>
        <p:nvPicPr>
          <p:cNvPr id="70" name="圖片 69" descr="Elora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2192646"/>
            <a:ext cx="540000" cy="810000"/>
          </a:xfrm>
          <a:prstGeom prst="rect">
            <a:avLst/>
          </a:prstGeom>
        </p:spPr>
      </p:pic>
      <p:pic>
        <p:nvPicPr>
          <p:cNvPr id="71" name="圖片 70" descr="Gerald.png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3198644"/>
            <a:ext cx="540000" cy="810000"/>
          </a:xfrm>
          <a:prstGeom prst="rect">
            <a:avLst/>
          </a:prstGeom>
        </p:spPr>
      </p:pic>
      <p:pic>
        <p:nvPicPr>
          <p:cNvPr id="72" name="圖片 71" descr="Ignus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5" y="3804024"/>
            <a:ext cx="540000" cy="810000"/>
          </a:xfrm>
          <a:prstGeom prst="rect">
            <a:avLst/>
          </a:prstGeom>
        </p:spPr>
      </p:pic>
      <p:pic>
        <p:nvPicPr>
          <p:cNvPr id="73" name="圖片 72" descr="Ingvar.png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6" y="4249155"/>
            <a:ext cx="540000" cy="810000"/>
          </a:xfrm>
          <a:prstGeom prst="rect">
            <a:avLst/>
          </a:prstGeom>
        </p:spPr>
      </p:pic>
      <p:pic>
        <p:nvPicPr>
          <p:cNvPr id="74" name="圖片 73" descr="Mailk.png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5" y="4240253"/>
            <a:ext cx="540000" cy="810000"/>
          </a:xfrm>
          <a:prstGeom prst="rect">
            <a:avLst/>
          </a:prstGeom>
        </p:spPr>
      </p:pic>
      <p:sp>
        <p:nvSpPr>
          <p:cNvPr id="20" name="Rounded Rectangle 2"/>
          <p:cNvSpPr/>
          <p:nvPr/>
        </p:nvSpPr>
        <p:spPr>
          <a:xfrm>
            <a:off x="426654" y="2272770"/>
            <a:ext cx="2270482" cy="1112830"/>
          </a:xfrm>
          <a:prstGeom prst="wedgeRoundRectCallout">
            <a:avLst>
              <a:gd name="adj1" fmla="val 55617"/>
              <a:gd name="adj2" fmla="val 75328"/>
              <a:gd name="adj3" fmla="val 16667"/>
            </a:avLst>
          </a:prstGeom>
          <a:solidFill>
            <a:schemeClr val="accent2">
              <a:lumMod val="40000"/>
              <a:lumOff val="60000"/>
              <a:alpha val="87000"/>
            </a:schemeClr>
          </a:solidFill>
          <a:ln w="19050">
            <a:solidFill>
              <a:srgbClr val="008000"/>
            </a:solidFill>
          </a:ln>
          <a:effectLst>
            <a:glow rad="101600">
              <a:schemeClr val="bg1">
                <a:alpha val="75000"/>
              </a:schemeClr>
            </a:glow>
            <a:outerShdw blurRad="76200" sx="101000" sy="101000" algn="ctr" rotWithShape="0">
              <a:prstClr val="black">
                <a:alpha val="37000"/>
              </a:prstClr>
            </a:outerShdw>
          </a:effectLst>
          <a:scene3d>
            <a:camera prst="perspective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5714" y="2412097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can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choose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your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5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en-US" altLang="zh-TW" sz="1500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osition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here.</a:t>
            </a:r>
            <a:r>
              <a:rPr lang="zh-TW" altLang="en-US" sz="15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5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98" y="2971003"/>
            <a:ext cx="921030" cy="35004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1318118" y="2987809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1350" b="1" dirty="0">
                <a:solidFill>
                  <a:srgbClr val="FFC000">
                    <a:lumMod val="75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endParaRPr lang="zh-TW" altLang="en-US" sz="1350" b="1" dirty="0">
              <a:solidFill>
                <a:srgbClr val="FFC000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5" name="Rectangle 29">
            <a:hlinkClick r:id="" action="ppaction://hlinkshowjump?jump=nextslide"/>
          </p:cNvPr>
          <p:cNvSpPr/>
          <p:nvPr/>
        </p:nvSpPr>
        <p:spPr>
          <a:xfrm>
            <a:off x="994967" y="2931566"/>
            <a:ext cx="1070167" cy="418424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8" name="Rectangle 29">
            <a:hlinkClick r:id="" action="ppaction://noaction"/>
          </p:cNvPr>
          <p:cNvSpPr/>
          <p:nvPr/>
        </p:nvSpPr>
        <p:spPr>
          <a:xfrm>
            <a:off x="2051719" y="6579349"/>
            <a:ext cx="945105" cy="22502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left key drag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9" name="Rectangle 29">
            <a:hlinkClick r:id="" action="ppaction://noaction"/>
          </p:cNvPr>
          <p:cNvSpPr/>
          <p:nvPr/>
        </p:nvSpPr>
        <p:spPr>
          <a:xfrm>
            <a:off x="3041830" y="6579349"/>
            <a:ext cx="945105" cy="225026"/>
          </a:xfrm>
          <a:prstGeom prst="rect">
            <a:avLst/>
          </a:prstGeom>
          <a:solidFill>
            <a:srgbClr val="7030A0">
              <a:alpha val="25000"/>
            </a:srgbClr>
          </a:solidFill>
          <a:ln w="31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Single right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6" name="Rectangle 29">
            <a:hlinkClick r:id="" action="ppaction://noaction"/>
          </p:cNvPr>
          <p:cNvSpPr/>
          <p:nvPr/>
        </p:nvSpPr>
        <p:spPr>
          <a:xfrm>
            <a:off x="4031940" y="6579349"/>
            <a:ext cx="945105" cy="225026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31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mouse scroll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77" name="Rectangle 29">
            <a:hlinkClick r:id="" action="ppaction://noaction"/>
          </p:cNvPr>
          <p:cNvSpPr/>
          <p:nvPr/>
        </p:nvSpPr>
        <p:spPr>
          <a:xfrm>
            <a:off x="1061610" y="6579349"/>
            <a:ext cx="945105" cy="225026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31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double left click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78" name="Rectangle 29">
            <a:hlinkClick r:id="" action="ppaction://noaction"/>
          </p:cNvPr>
          <p:cNvSpPr/>
          <p:nvPr/>
        </p:nvSpPr>
        <p:spPr>
          <a:xfrm>
            <a:off x="71500" y="6579349"/>
            <a:ext cx="945105" cy="225026"/>
          </a:xfrm>
          <a:prstGeom prst="rect">
            <a:avLst/>
          </a:prstGeom>
          <a:solidFill>
            <a:srgbClr val="FFFF00">
              <a:alpha val="25000"/>
            </a:srgbClr>
          </a:solidFill>
          <a:ln w="31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black"/>
                </a:solidFill>
              </a:rPr>
              <a:t>single left click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85" y="2976608"/>
            <a:ext cx="242888" cy="2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5711</Words>
  <Application>Microsoft Office PowerPoint</Application>
  <PresentationFormat>如螢幕大小 (4:3)</PresentationFormat>
  <Paragraphs>1718</Paragraphs>
  <Slides>68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6</vt:i4>
      </vt:variant>
      <vt:variant>
        <vt:lpstr>投影片標題</vt:lpstr>
      </vt:variant>
      <vt:variant>
        <vt:i4>68</vt:i4>
      </vt:variant>
    </vt:vector>
  </HeadingPairs>
  <TitlesOfParts>
    <vt:vector size="74" baseType="lpstr">
      <vt:lpstr>Office 佈景主題</vt:lpstr>
      <vt:lpstr>1_Office 佈景主題</vt:lpstr>
      <vt:lpstr>2_Office 佈景主題</vt:lpstr>
      <vt:lpstr>3_Office 佈景主題</vt:lpstr>
      <vt:lpstr>4_Office 佈景主題</vt:lpstr>
      <vt:lpstr>5_Office 佈景主題</vt:lpstr>
      <vt:lpstr>Clash of Tower</vt:lpstr>
      <vt:lpstr>Introduction</vt:lpstr>
      <vt:lpstr>PowerPoint 簡報</vt:lpstr>
      <vt:lpstr>Login window</vt:lpstr>
      <vt:lpstr>Login window</vt:lpstr>
      <vt:lpstr>Homepage</vt:lpstr>
      <vt:lpstr>Homepage</vt:lpstr>
      <vt:lpstr>Homepage</vt:lpstr>
      <vt:lpstr>Homepage</vt:lpstr>
      <vt:lpstr>Homepage</vt:lpstr>
      <vt:lpstr>Homepage</vt:lpstr>
      <vt:lpstr>Homepage</vt:lpstr>
      <vt:lpstr>Homepage</vt:lpstr>
      <vt:lpstr>Homepage</vt:lpstr>
      <vt:lpstr>Homepage</vt:lpstr>
      <vt:lpstr>Homepage</vt:lpstr>
      <vt:lpstr>Homepage</vt:lpstr>
      <vt:lpstr>Homepage</vt:lpstr>
      <vt:lpstr>Homepage</vt:lpstr>
      <vt:lpstr>Homepage</vt:lpstr>
      <vt:lpstr>Main</vt:lpstr>
      <vt:lpstr>Camera Zoom In</vt:lpstr>
      <vt:lpstr>Camera Zoom Out</vt:lpstr>
      <vt:lpstr>Camera Move Right</vt:lpstr>
      <vt:lpstr>Camera Move Left</vt:lpstr>
      <vt:lpstr>Camera Move Down</vt:lpstr>
      <vt:lpstr>Camera Move Up</vt:lpstr>
      <vt:lpstr>Warrior Detail</vt:lpstr>
      <vt:lpstr>Page Detail</vt:lpstr>
      <vt:lpstr>Knight Detail</vt:lpstr>
      <vt:lpstr>Cygnus  Knight  Detail</vt:lpstr>
      <vt:lpstr>Wolf Detail</vt:lpstr>
      <vt:lpstr>Timberwolf Detail</vt:lpstr>
      <vt:lpstr>Snow Wolf Detail</vt:lpstr>
      <vt:lpstr>Devil Wolf Detail</vt:lpstr>
      <vt:lpstr>Ork Detail</vt:lpstr>
      <vt:lpstr>Berserker Detail</vt:lpstr>
      <vt:lpstr>Ork Rider Detail</vt:lpstr>
      <vt:lpstr>Ork King Detail</vt:lpstr>
      <vt:lpstr>Tower Upgrade System</vt:lpstr>
      <vt:lpstr>Tower Heal</vt:lpstr>
      <vt:lpstr>Productivity Upgrade</vt:lpstr>
      <vt:lpstr>Attack Limits Upgrade</vt:lpstr>
      <vt:lpstr>Decrease Cold Down Time</vt:lpstr>
      <vt:lpstr>Tower Attack Upgrade</vt:lpstr>
      <vt:lpstr>Tower Defense Upgrade</vt:lpstr>
      <vt:lpstr>Messenger</vt:lpstr>
      <vt:lpstr>Send soldiers</vt:lpstr>
      <vt:lpstr>Tower Attack</vt:lpstr>
      <vt:lpstr>Hero Skill</vt:lpstr>
      <vt:lpstr>Battle System</vt:lpstr>
      <vt:lpstr>Capital City Background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Clash of Tower</dc:title>
  <dc:creator>King</dc:creator>
  <cp:lastModifiedBy>King</cp:lastModifiedBy>
  <cp:revision>241</cp:revision>
  <dcterms:created xsi:type="dcterms:W3CDTF">2015-10-13T06:18:42Z</dcterms:created>
  <dcterms:modified xsi:type="dcterms:W3CDTF">2015-10-18T11:13:30Z</dcterms:modified>
</cp:coreProperties>
</file>